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3" r:id="rId4"/>
    <p:sldMasterId id="2147483846" r:id="rId5"/>
    <p:sldMasterId id="2147483898" r:id="rId6"/>
    <p:sldMasterId id="2147483896" r:id="rId7"/>
    <p:sldMasterId id="2147483884" r:id="rId8"/>
    <p:sldMasterId id="2147483872" r:id="rId9"/>
    <p:sldMasterId id="2147483870" r:id="rId10"/>
    <p:sldMasterId id="2147483819" r:id="rId11"/>
    <p:sldMasterId id="2147483858" r:id="rId12"/>
    <p:sldMasterId id="2147483900" r:id="rId13"/>
  </p:sldMasterIdLst>
  <p:notesMasterIdLst>
    <p:notesMasterId r:id="rId70"/>
  </p:notesMasterIdLst>
  <p:handoutMasterIdLst>
    <p:handoutMasterId r:id="rId71"/>
  </p:handoutMasterIdLst>
  <p:sldIdLst>
    <p:sldId id="1383" r:id="rId14"/>
    <p:sldId id="1624" r:id="rId15"/>
    <p:sldId id="1386" r:id="rId16"/>
    <p:sldId id="1551" r:id="rId17"/>
    <p:sldId id="1585" r:id="rId18"/>
    <p:sldId id="1586" r:id="rId19"/>
    <p:sldId id="1638" r:id="rId20"/>
    <p:sldId id="1587" r:id="rId21"/>
    <p:sldId id="1588" r:id="rId22"/>
    <p:sldId id="1625" r:id="rId23"/>
    <p:sldId id="1589" r:id="rId24"/>
    <p:sldId id="1592" r:id="rId25"/>
    <p:sldId id="1593" r:id="rId26"/>
    <p:sldId id="1591" r:id="rId27"/>
    <p:sldId id="1590" r:id="rId28"/>
    <p:sldId id="1626" r:id="rId29"/>
    <p:sldId id="1594" r:id="rId30"/>
    <p:sldId id="1580" r:id="rId31"/>
    <p:sldId id="1627" r:id="rId32"/>
    <p:sldId id="1639" r:id="rId33"/>
    <p:sldId id="1595" r:id="rId34"/>
    <p:sldId id="1628" r:id="rId35"/>
    <p:sldId id="1597" r:id="rId36"/>
    <p:sldId id="1640" r:id="rId37"/>
    <p:sldId id="1641" r:id="rId38"/>
    <p:sldId id="1642" r:id="rId39"/>
    <p:sldId id="1629" r:id="rId40"/>
    <p:sldId id="1598" r:id="rId41"/>
    <p:sldId id="1599" r:id="rId42"/>
    <p:sldId id="1600" r:id="rId43"/>
    <p:sldId id="1601" r:id="rId44"/>
    <p:sldId id="1602" r:id="rId45"/>
    <p:sldId id="1603" r:id="rId46"/>
    <p:sldId id="1604" r:id="rId47"/>
    <p:sldId id="1607" r:id="rId48"/>
    <p:sldId id="1582" r:id="rId49"/>
    <p:sldId id="1615" r:id="rId50"/>
    <p:sldId id="1581" r:id="rId51"/>
    <p:sldId id="1583" r:id="rId52"/>
    <p:sldId id="1635" r:id="rId53"/>
    <p:sldId id="1636" r:id="rId54"/>
    <p:sldId id="1630" r:id="rId55"/>
    <p:sldId id="1610" r:id="rId56"/>
    <p:sldId id="1631" r:id="rId57"/>
    <p:sldId id="1632" r:id="rId58"/>
    <p:sldId id="1633" r:id="rId59"/>
    <p:sldId id="1634" r:id="rId60"/>
    <p:sldId id="1612" r:id="rId61"/>
    <p:sldId id="1614" r:id="rId62"/>
    <p:sldId id="1618" r:id="rId63"/>
    <p:sldId id="1621" r:id="rId64"/>
    <p:sldId id="1623" r:id="rId65"/>
    <p:sldId id="1622" r:id="rId66"/>
    <p:sldId id="1617" r:id="rId67"/>
    <p:sldId id="1637" r:id="rId68"/>
    <p:sldId id="1548" r:id="rId69"/>
  </p:sldIdLst>
  <p:sldSz cx="9144000" cy="5143500" type="screen16x9"/>
  <p:notesSz cx="7010400" cy="9296400"/>
  <p:defaultTextStyle>
    <a:defPPr>
      <a:defRPr lang="en-US"/>
    </a:defPPr>
    <a:lvl1pPr algn="l" rtl="0" fontAlgn="base">
      <a:spcBef>
        <a:spcPct val="0"/>
      </a:spcBef>
      <a:spcAft>
        <a:spcPct val="0"/>
      </a:spcAft>
      <a:defRPr sz="1200" b="1" kern="1200">
        <a:solidFill>
          <a:srgbClr val="000000"/>
        </a:solidFill>
        <a:latin typeface="Arial" pitchFamily="34" charset="0"/>
        <a:ea typeface="+mn-ea"/>
        <a:cs typeface="Arial" pitchFamily="34" charset="0"/>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676">
          <p15:clr>
            <a:srgbClr val="A4A3A4"/>
          </p15:clr>
        </p15:guide>
        <p15:guide id="2" orient="horz" pos="1380">
          <p15:clr>
            <a:srgbClr val="A4A3A4"/>
          </p15:clr>
        </p15:guide>
        <p15:guide id="3" orient="horz" pos="372">
          <p15:clr>
            <a:srgbClr val="A4A3A4"/>
          </p15:clr>
        </p15:guide>
        <p15:guide id="4" orient="horz" pos="1454">
          <p15:clr>
            <a:srgbClr val="A4A3A4"/>
          </p15:clr>
        </p15:guide>
        <p15:guide id="5" orient="horz" pos="657">
          <p15:clr>
            <a:srgbClr val="A4A3A4"/>
          </p15:clr>
        </p15:guide>
        <p15:guide id="6" orient="horz" pos="3012">
          <p15:clr>
            <a:srgbClr val="A4A3A4"/>
          </p15:clr>
        </p15:guide>
        <p15:guide id="7" orient="horz" pos="1815">
          <p15:clr>
            <a:srgbClr val="A4A3A4"/>
          </p15:clr>
        </p15:guide>
        <p15:guide id="8" orient="horz" pos="2484">
          <p15:clr>
            <a:srgbClr val="A4A3A4"/>
          </p15:clr>
        </p15:guide>
        <p15:guide id="9" orient="horz" pos="2292">
          <p15:clr>
            <a:srgbClr val="A4A3A4"/>
          </p15:clr>
        </p15:guide>
        <p15:guide id="10" pos="2876">
          <p15:clr>
            <a:srgbClr val="A4A3A4"/>
          </p15:clr>
        </p15:guide>
        <p15:guide id="11" pos="5568">
          <p15:clr>
            <a:srgbClr val="A4A3A4"/>
          </p15:clr>
        </p15:guide>
        <p15:guide id="12" pos="240">
          <p15:clr>
            <a:srgbClr val="A4A3A4"/>
          </p15:clr>
        </p15:guide>
        <p15:guide id="13" pos="384">
          <p15:clr>
            <a:srgbClr val="A4A3A4"/>
          </p15:clr>
        </p15:guide>
        <p15:guide id="14" pos="5424">
          <p15:clr>
            <a:srgbClr val="A4A3A4"/>
          </p15:clr>
        </p15:guide>
        <p15:guide id="15" pos="528">
          <p15:clr>
            <a:srgbClr val="A4A3A4"/>
          </p15:clr>
        </p15:guide>
        <p15:guide id="16" pos="1323">
          <p15:clr>
            <a:srgbClr val="A4A3A4"/>
          </p15:clr>
        </p15:guide>
        <p15:guide id="17" pos="288">
          <p15:clr>
            <a:srgbClr val="A4A3A4"/>
          </p15:clr>
        </p15:guide>
      </p15:sldGuideLst>
    </p:ext>
    <p:ext uri="{2D200454-40CA-4A62-9FC3-DE9A4176ACB9}">
      <p15:notesGuideLst xmlns:p15="http://schemas.microsoft.com/office/powerpoint/2012/main">
        <p15:guide id="1" orient="horz" pos="2832">
          <p15:clr>
            <a:srgbClr val="A4A3A4"/>
          </p15:clr>
        </p15:guide>
        <p15:guide id="2" pos="4187">
          <p15:clr>
            <a:srgbClr val="A4A3A4"/>
          </p15:clr>
        </p15:guide>
        <p15:guide id="3" pos="192">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D7DC0A"/>
    <a:srgbClr val="7A0000"/>
    <a:srgbClr val="054275"/>
    <a:srgbClr val="517F31"/>
    <a:srgbClr val="F68D36"/>
    <a:srgbClr val="007AD6"/>
    <a:srgbClr val="B2DE82"/>
    <a:srgbClr val="0099CC"/>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99" autoAdjust="0"/>
    <p:restoredTop sz="94444" autoAdjust="0"/>
  </p:normalViewPr>
  <p:slideViewPr>
    <p:cSldViewPr>
      <p:cViewPr varScale="1">
        <p:scale>
          <a:sx n="114" d="100"/>
          <a:sy n="114" d="100"/>
        </p:scale>
        <p:origin x="1013" y="77"/>
      </p:cViewPr>
      <p:guideLst>
        <p:guide orient="horz" pos="2676"/>
        <p:guide orient="horz" pos="1380"/>
        <p:guide orient="horz" pos="372"/>
        <p:guide orient="horz" pos="1454"/>
        <p:guide orient="horz" pos="657"/>
        <p:guide orient="horz" pos="3012"/>
        <p:guide orient="horz" pos="1815"/>
        <p:guide orient="horz" pos="2484"/>
        <p:guide orient="horz" pos="2292"/>
        <p:guide pos="2876"/>
        <p:guide pos="5568"/>
        <p:guide pos="240"/>
        <p:guide pos="384"/>
        <p:guide pos="5424"/>
        <p:guide pos="528"/>
        <p:guide pos="1323"/>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6" d="100"/>
        <a:sy n="116" d="100"/>
      </p:scale>
      <p:origin x="0" y="0"/>
    </p:cViewPr>
  </p:sorterViewPr>
  <p:notesViewPr>
    <p:cSldViewPr>
      <p:cViewPr>
        <p:scale>
          <a:sx n="80" d="100"/>
          <a:sy n="80" d="100"/>
        </p:scale>
        <p:origin x="-3126" y="-72"/>
      </p:cViewPr>
      <p:guideLst>
        <p:guide orient="horz" pos="2832"/>
        <p:guide pos="4187"/>
        <p:guide pos="192"/>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D70C8-293E-4A8C-BAA9-297FD78E7136}" type="doc">
      <dgm:prSet loTypeId="urn:microsoft.com/office/officeart/2005/8/layout/chevron1" loCatId="process" qsTypeId="urn:microsoft.com/office/officeart/2005/8/quickstyle/simple1" qsCatId="simple" csTypeId="urn:microsoft.com/office/officeart/2005/8/colors/accent1_3" csCatId="accent1" phldr="1"/>
      <dgm:spPr/>
    </dgm:pt>
    <dgm:pt modelId="{F6940431-A6C2-48D4-9A02-6457BA51BF7E}">
      <dgm:prSet phldrT="[Text]" custT="1"/>
      <dgm:spPr/>
      <dgm:t>
        <a:bodyPr/>
        <a:lstStyle/>
        <a:p>
          <a:r>
            <a:rPr lang="en-US" sz="1400" b="1" dirty="0"/>
            <a:t>Problem Formulation</a:t>
          </a:r>
        </a:p>
      </dgm:t>
    </dgm:pt>
    <dgm:pt modelId="{0A1803CF-F5D8-4E58-A0A8-946FFA7B398E}" type="parTrans" cxnId="{250606EF-3C14-4E5F-AB8A-BE8BDF623DE5}">
      <dgm:prSet/>
      <dgm:spPr/>
      <dgm:t>
        <a:bodyPr/>
        <a:lstStyle/>
        <a:p>
          <a:endParaRPr lang="en-US" sz="1400" b="1"/>
        </a:p>
      </dgm:t>
    </dgm:pt>
    <dgm:pt modelId="{1CDFD742-6FB6-4A50-9C9E-2777A2723CF7}" type="sibTrans" cxnId="{250606EF-3C14-4E5F-AB8A-BE8BDF623DE5}">
      <dgm:prSet/>
      <dgm:spPr/>
      <dgm:t>
        <a:bodyPr/>
        <a:lstStyle/>
        <a:p>
          <a:endParaRPr lang="en-US" sz="1400" b="1"/>
        </a:p>
      </dgm:t>
    </dgm:pt>
    <dgm:pt modelId="{1D2CF34D-B623-4C4A-B4B6-32B85C90B8C0}">
      <dgm:prSet phldrT="[Text]" custT="1"/>
      <dgm:spPr/>
      <dgm:t>
        <a:bodyPr/>
        <a:lstStyle/>
        <a:p>
          <a:r>
            <a:rPr lang="en-US" sz="1400" b="1" dirty="0"/>
            <a:t>Data Management</a:t>
          </a:r>
        </a:p>
      </dgm:t>
    </dgm:pt>
    <dgm:pt modelId="{397AC4DD-B179-40B4-BEF5-AC31E824292D}" type="parTrans" cxnId="{8076A6B9-4D75-4FB8-B67D-93BF451F4B99}">
      <dgm:prSet/>
      <dgm:spPr/>
      <dgm:t>
        <a:bodyPr/>
        <a:lstStyle/>
        <a:p>
          <a:endParaRPr lang="en-US" sz="1400" b="1"/>
        </a:p>
      </dgm:t>
    </dgm:pt>
    <dgm:pt modelId="{5A490D13-80EF-49FF-A830-BAF7F967AC7B}" type="sibTrans" cxnId="{8076A6B9-4D75-4FB8-B67D-93BF451F4B99}">
      <dgm:prSet/>
      <dgm:spPr/>
      <dgm:t>
        <a:bodyPr/>
        <a:lstStyle/>
        <a:p>
          <a:endParaRPr lang="en-US" sz="1400" b="1"/>
        </a:p>
      </dgm:t>
    </dgm:pt>
    <dgm:pt modelId="{9EC340F3-53AA-4EA9-BDD0-9020CD0A30A5}">
      <dgm:prSet phldrT="[Text]" custT="1"/>
      <dgm:spPr/>
      <dgm:t>
        <a:bodyPr/>
        <a:lstStyle/>
        <a:p>
          <a:r>
            <a:rPr lang="en-US" sz="1400" b="1" dirty="0"/>
            <a:t>Development</a:t>
          </a:r>
        </a:p>
      </dgm:t>
    </dgm:pt>
    <dgm:pt modelId="{7CBCA5C6-E8DE-42CA-BABC-CDD7027BEE5C}" type="parTrans" cxnId="{69866F33-FD96-4B21-BA68-B28773058495}">
      <dgm:prSet/>
      <dgm:spPr/>
      <dgm:t>
        <a:bodyPr/>
        <a:lstStyle/>
        <a:p>
          <a:endParaRPr lang="en-US" sz="1400" b="1"/>
        </a:p>
      </dgm:t>
    </dgm:pt>
    <dgm:pt modelId="{413DC522-DA6E-4A4A-82DB-EC72BDC6AECB}" type="sibTrans" cxnId="{69866F33-FD96-4B21-BA68-B28773058495}">
      <dgm:prSet/>
      <dgm:spPr/>
      <dgm:t>
        <a:bodyPr/>
        <a:lstStyle/>
        <a:p>
          <a:endParaRPr lang="en-US" sz="1400" b="1"/>
        </a:p>
      </dgm:t>
    </dgm:pt>
    <dgm:pt modelId="{66239002-33E4-4E9C-8D81-A29B9E5E5E78}">
      <dgm:prSet phldrT="[Text]" custT="1"/>
      <dgm:spPr/>
      <dgm:t>
        <a:bodyPr/>
        <a:lstStyle/>
        <a:p>
          <a:r>
            <a:rPr lang="en-US" sz="1400" b="1" dirty="0"/>
            <a:t>Deployment</a:t>
          </a:r>
        </a:p>
      </dgm:t>
    </dgm:pt>
    <dgm:pt modelId="{FDE1459A-5E90-4F46-8F67-0EF61D8CDDC9}" type="parTrans" cxnId="{90ECB862-5F0C-4988-8C84-61A135F02E0F}">
      <dgm:prSet/>
      <dgm:spPr/>
      <dgm:t>
        <a:bodyPr/>
        <a:lstStyle/>
        <a:p>
          <a:endParaRPr lang="en-US" sz="1400" b="1"/>
        </a:p>
      </dgm:t>
    </dgm:pt>
    <dgm:pt modelId="{8EAE02E6-52BC-4072-8D90-77C534EE8953}" type="sibTrans" cxnId="{90ECB862-5F0C-4988-8C84-61A135F02E0F}">
      <dgm:prSet/>
      <dgm:spPr/>
      <dgm:t>
        <a:bodyPr/>
        <a:lstStyle/>
        <a:p>
          <a:endParaRPr lang="en-US" sz="1400" b="1"/>
        </a:p>
      </dgm:t>
    </dgm:pt>
    <dgm:pt modelId="{7C21C18D-73C6-4AA7-9FEF-03DDBC37DA42}">
      <dgm:prSet phldrT="[Text]" custT="1"/>
      <dgm:spPr/>
      <dgm:t>
        <a:bodyPr/>
        <a:lstStyle/>
        <a:p>
          <a:r>
            <a:rPr lang="en-US" sz="1400" b="1" dirty="0"/>
            <a:t>Management</a:t>
          </a:r>
        </a:p>
      </dgm:t>
    </dgm:pt>
    <dgm:pt modelId="{87C2CD6F-238C-41A8-95ED-17133C89D2E4}" type="parTrans" cxnId="{4A15BBFA-464F-4734-81F1-46B4597AB8E7}">
      <dgm:prSet/>
      <dgm:spPr/>
      <dgm:t>
        <a:bodyPr/>
        <a:lstStyle/>
        <a:p>
          <a:endParaRPr lang="en-US" sz="1400" b="1"/>
        </a:p>
      </dgm:t>
    </dgm:pt>
    <dgm:pt modelId="{A6AC9586-5270-4A02-8EE3-97FB768F8AAF}" type="sibTrans" cxnId="{4A15BBFA-464F-4734-81F1-46B4597AB8E7}">
      <dgm:prSet/>
      <dgm:spPr/>
      <dgm:t>
        <a:bodyPr/>
        <a:lstStyle/>
        <a:p>
          <a:endParaRPr lang="en-US" sz="1400" b="1"/>
        </a:p>
      </dgm:t>
    </dgm:pt>
    <dgm:pt modelId="{F9BAA1E6-8902-4262-9310-4031F70F7171}" type="pres">
      <dgm:prSet presAssocID="{430D70C8-293E-4A8C-BAA9-297FD78E7136}" presName="Name0" presStyleCnt="0">
        <dgm:presLayoutVars>
          <dgm:dir/>
          <dgm:animLvl val="lvl"/>
          <dgm:resizeHandles val="exact"/>
        </dgm:presLayoutVars>
      </dgm:prSet>
      <dgm:spPr/>
    </dgm:pt>
    <dgm:pt modelId="{A7FD1760-8EAD-4AEB-93CA-34243D7E0520}" type="pres">
      <dgm:prSet presAssocID="{F6940431-A6C2-48D4-9A02-6457BA51BF7E}" presName="parTxOnly" presStyleLbl="node1" presStyleIdx="0" presStyleCnt="5">
        <dgm:presLayoutVars>
          <dgm:chMax val="0"/>
          <dgm:chPref val="0"/>
          <dgm:bulletEnabled val="1"/>
        </dgm:presLayoutVars>
      </dgm:prSet>
      <dgm:spPr/>
    </dgm:pt>
    <dgm:pt modelId="{26114ECD-4A5C-47FF-9494-082B73E9B958}" type="pres">
      <dgm:prSet presAssocID="{1CDFD742-6FB6-4A50-9C9E-2777A2723CF7}" presName="parTxOnlySpace" presStyleCnt="0"/>
      <dgm:spPr/>
    </dgm:pt>
    <dgm:pt modelId="{CF0C6829-E787-4DF3-8A34-FE9B2CDA960D}" type="pres">
      <dgm:prSet presAssocID="{1D2CF34D-B623-4C4A-B4B6-32B85C90B8C0}" presName="parTxOnly" presStyleLbl="node1" presStyleIdx="1" presStyleCnt="5">
        <dgm:presLayoutVars>
          <dgm:chMax val="0"/>
          <dgm:chPref val="0"/>
          <dgm:bulletEnabled val="1"/>
        </dgm:presLayoutVars>
      </dgm:prSet>
      <dgm:spPr/>
    </dgm:pt>
    <dgm:pt modelId="{63BCD115-9E99-4E7E-B279-42D28ED919CD}" type="pres">
      <dgm:prSet presAssocID="{5A490D13-80EF-49FF-A830-BAF7F967AC7B}" presName="parTxOnlySpace" presStyleCnt="0"/>
      <dgm:spPr/>
    </dgm:pt>
    <dgm:pt modelId="{587BA4DE-F7BD-4BAC-9217-4C22860DC1F9}" type="pres">
      <dgm:prSet presAssocID="{9EC340F3-53AA-4EA9-BDD0-9020CD0A30A5}" presName="parTxOnly" presStyleLbl="node1" presStyleIdx="2" presStyleCnt="5">
        <dgm:presLayoutVars>
          <dgm:chMax val="0"/>
          <dgm:chPref val="0"/>
          <dgm:bulletEnabled val="1"/>
        </dgm:presLayoutVars>
      </dgm:prSet>
      <dgm:spPr/>
    </dgm:pt>
    <dgm:pt modelId="{360A6C2B-5BE4-40F3-A7EF-6EF899C7CCC9}" type="pres">
      <dgm:prSet presAssocID="{413DC522-DA6E-4A4A-82DB-EC72BDC6AECB}" presName="parTxOnlySpace" presStyleCnt="0"/>
      <dgm:spPr/>
    </dgm:pt>
    <dgm:pt modelId="{3D462470-BBAD-4420-9B67-E27E1B7CD456}" type="pres">
      <dgm:prSet presAssocID="{66239002-33E4-4E9C-8D81-A29B9E5E5E78}" presName="parTxOnly" presStyleLbl="node1" presStyleIdx="3" presStyleCnt="5">
        <dgm:presLayoutVars>
          <dgm:chMax val="0"/>
          <dgm:chPref val="0"/>
          <dgm:bulletEnabled val="1"/>
        </dgm:presLayoutVars>
      </dgm:prSet>
      <dgm:spPr/>
    </dgm:pt>
    <dgm:pt modelId="{9FB3D2A5-93B8-4077-A496-B67A39FBE45E}" type="pres">
      <dgm:prSet presAssocID="{8EAE02E6-52BC-4072-8D90-77C534EE8953}" presName="parTxOnlySpace" presStyleCnt="0"/>
      <dgm:spPr/>
    </dgm:pt>
    <dgm:pt modelId="{0617873F-E74A-4A29-9A2D-7C8C31E57A12}" type="pres">
      <dgm:prSet presAssocID="{7C21C18D-73C6-4AA7-9FEF-03DDBC37DA42}" presName="parTxOnly" presStyleLbl="node1" presStyleIdx="4" presStyleCnt="5">
        <dgm:presLayoutVars>
          <dgm:chMax val="0"/>
          <dgm:chPref val="0"/>
          <dgm:bulletEnabled val="1"/>
        </dgm:presLayoutVars>
      </dgm:prSet>
      <dgm:spPr/>
    </dgm:pt>
  </dgm:ptLst>
  <dgm:cxnLst>
    <dgm:cxn modelId="{69866F33-FD96-4B21-BA68-B28773058495}" srcId="{430D70C8-293E-4A8C-BAA9-297FD78E7136}" destId="{9EC340F3-53AA-4EA9-BDD0-9020CD0A30A5}" srcOrd="2" destOrd="0" parTransId="{7CBCA5C6-E8DE-42CA-BABC-CDD7027BEE5C}" sibTransId="{413DC522-DA6E-4A4A-82DB-EC72BDC6AECB}"/>
    <dgm:cxn modelId="{90ECB862-5F0C-4988-8C84-61A135F02E0F}" srcId="{430D70C8-293E-4A8C-BAA9-297FD78E7136}" destId="{66239002-33E4-4E9C-8D81-A29B9E5E5E78}" srcOrd="3" destOrd="0" parTransId="{FDE1459A-5E90-4F46-8F67-0EF61D8CDDC9}" sibTransId="{8EAE02E6-52BC-4072-8D90-77C534EE8953}"/>
    <dgm:cxn modelId="{24AB0243-8D24-44E6-9CA8-205741E454BD}" type="presOf" srcId="{7C21C18D-73C6-4AA7-9FEF-03DDBC37DA42}" destId="{0617873F-E74A-4A29-9A2D-7C8C31E57A12}" srcOrd="0" destOrd="0" presId="urn:microsoft.com/office/officeart/2005/8/layout/chevron1"/>
    <dgm:cxn modelId="{A5B87675-BA81-4067-8CDB-524451EF3BC2}" type="presOf" srcId="{F6940431-A6C2-48D4-9A02-6457BA51BF7E}" destId="{A7FD1760-8EAD-4AEB-93CA-34243D7E0520}" srcOrd="0" destOrd="0" presId="urn:microsoft.com/office/officeart/2005/8/layout/chevron1"/>
    <dgm:cxn modelId="{50C74998-47C0-46FF-AA61-9C772AE18A5D}" type="presOf" srcId="{9EC340F3-53AA-4EA9-BDD0-9020CD0A30A5}" destId="{587BA4DE-F7BD-4BAC-9217-4C22860DC1F9}" srcOrd="0" destOrd="0" presId="urn:microsoft.com/office/officeart/2005/8/layout/chevron1"/>
    <dgm:cxn modelId="{8076A6B9-4D75-4FB8-B67D-93BF451F4B99}" srcId="{430D70C8-293E-4A8C-BAA9-297FD78E7136}" destId="{1D2CF34D-B623-4C4A-B4B6-32B85C90B8C0}" srcOrd="1" destOrd="0" parTransId="{397AC4DD-B179-40B4-BEF5-AC31E824292D}" sibTransId="{5A490D13-80EF-49FF-A830-BAF7F967AC7B}"/>
    <dgm:cxn modelId="{1B575CCE-1E3A-4C1A-8D3C-B6FBCF00AD66}" type="presOf" srcId="{1D2CF34D-B623-4C4A-B4B6-32B85C90B8C0}" destId="{CF0C6829-E787-4DF3-8A34-FE9B2CDA960D}" srcOrd="0" destOrd="0" presId="urn:microsoft.com/office/officeart/2005/8/layout/chevron1"/>
    <dgm:cxn modelId="{C4DE1BD9-57DC-48FB-9979-CA2B0C849F8E}" type="presOf" srcId="{430D70C8-293E-4A8C-BAA9-297FD78E7136}" destId="{F9BAA1E6-8902-4262-9310-4031F70F7171}" srcOrd="0" destOrd="0" presId="urn:microsoft.com/office/officeart/2005/8/layout/chevron1"/>
    <dgm:cxn modelId="{250606EF-3C14-4E5F-AB8A-BE8BDF623DE5}" srcId="{430D70C8-293E-4A8C-BAA9-297FD78E7136}" destId="{F6940431-A6C2-48D4-9A02-6457BA51BF7E}" srcOrd="0" destOrd="0" parTransId="{0A1803CF-F5D8-4E58-A0A8-946FFA7B398E}" sibTransId="{1CDFD742-6FB6-4A50-9C9E-2777A2723CF7}"/>
    <dgm:cxn modelId="{4A15BBFA-464F-4734-81F1-46B4597AB8E7}" srcId="{430D70C8-293E-4A8C-BAA9-297FD78E7136}" destId="{7C21C18D-73C6-4AA7-9FEF-03DDBC37DA42}" srcOrd="4" destOrd="0" parTransId="{87C2CD6F-238C-41A8-95ED-17133C89D2E4}" sibTransId="{A6AC9586-5270-4A02-8EE3-97FB768F8AAF}"/>
    <dgm:cxn modelId="{037A0BFB-675C-4426-ADD1-5FE47225FAFD}" type="presOf" srcId="{66239002-33E4-4E9C-8D81-A29B9E5E5E78}" destId="{3D462470-BBAD-4420-9B67-E27E1B7CD456}" srcOrd="0" destOrd="0" presId="urn:microsoft.com/office/officeart/2005/8/layout/chevron1"/>
    <dgm:cxn modelId="{33202DF1-95A5-4F3F-8FBB-80E1E780A0A4}" type="presParOf" srcId="{F9BAA1E6-8902-4262-9310-4031F70F7171}" destId="{A7FD1760-8EAD-4AEB-93CA-34243D7E0520}" srcOrd="0" destOrd="0" presId="urn:microsoft.com/office/officeart/2005/8/layout/chevron1"/>
    <dgm:cxn modelId="{B1234882-FC2C-493E-9177-04FF1658EB90}" type="presParOf" srcId="{F9BAA1E6-8902-4262-9310-4031F70F7171}" destId="{26114ECD-4A5C-47FF-9494-082B73E9B958}" srcOrd="1" destOrd="0" presId="urn:microsoft.com/office/officeart/2005/8/layout/chevron1"/>
    <dgm:cxn modelId="{264118D5-479E-429B-B43A-F618387D2983}" type="presParOf" srcId="{F9BAA1E6-8902-4262-9310-4031F70F7171}" destId="{CF0C6829-E787-4DF3-8A34-FE9B2CDA960D}" srcOrd="2" destOrd="0" presId="urn:microsoft.com/office/officeart/2005/8/layout/chevron1"/>
    <dgm:cxn modelId="{2B2A4382-DB29-4AFA-951B-C4946D52EABA}" type="presParOf" srcId="{F9BAA1E6-8902-4262-9310-4031F70F7171}" destId="{63BCD115-9E99-4E7E-B279-42D28ED919CD}" srcOrd="3" destOrd="0" presId="urn:microsoft.com/office/officeart/2005/8/layout/chevron1"/>
    <dgm:cxn modelId="{A6B469B5-64C6-4202-8997-484E6E5C41CB}" type="presParOf" srcId="{F9BAA1E6-8902-4262-9310-4031F70F7171}" destId="{587BA4DE-F7BD-4BAC-9217-4C22860DC1F9}" srcOrd="4" destOrd="0" presId="urn:microsoft.com/office/officeart/2005/8/layout/chevron1"/>
    <dgm:cxn modelId="{D88555AB-D524-4654-83C7-6526F12BC8A3}" type="presParOf" srcId="{F9BAA1E6-8902-4262-9310-4031F70F7171}" destId="{360A6C2B-5BE4-40F3-A7EF-6EF899C7CCC9}" srcOrd="5" destOrd="0" presId="urn:microsoft.com/office/officeart/2005/8/layout/chevron1"/>
    <dgm:cxn modelId="{7813CA9A-FC36-4822-84E6-85F0FE67B1A4}" type="presParOf" srcId="{F9BAA1E6-8902-4262-9310-4031F70F7171}" destId="{3D462470-BBAD-4420-9B67-E27E1B7CD456}" srcOrd="6" destOrd="0" presId="urn:microsoft.com/office/officeart/2005/8/layout/chevron1"/>
    <dgm:cxn modelId="{7A92BF08-7363-42D7-AD44-3BBA9180F867}" type="presParOf" srcId="{F9BAA1E6-8902-4262-9310-4031F70F7171}" destId="{9FB3D2A5-93B8-4077-A496-B67A39FBE45E}" srcOrd="7" destOrd="0" presId="urn:microsoft.com/office/officeart/2005/8/layout/chevron1"/>
    <dgm:cxn modelId="{D1A567F9-36C9-46AC-AD41-3D656339475E}" type="presParOf" srcId="{F9BAA1E6-8902-4262-9310-4031F70F7171}" destId="{0617873F-E74A-4A29-9A2D-7C8C31E57A1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D1760-8EAD-4AEB-93CA-34243D7E0520}">
      <dsp:nvSpPr>
        <dsp:cNvPr id="0" name=""/>
        <dsp:cNvSpPr/>
      </dsp:nvSpPr>
      <dsp:spPr>
        <a:xfrm>
          <a:off x="2014" y="0"/>
          <a:ext cx="1792897" cy="484448"/>
        </a:xfrm>
        <a:prstGeom prst="chevron">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Problem Formulation</a:t>
          </a:r>
        </a:p>
      </dsp:txBody>
      <dsp:txXfrm>
        <a:off x="244238" y="0"/>
        <a:ext cx="1308449" cy="484448"/>
      </dsp:txXfrm>
    </dsp:sp>
    <dsp:sp modelId="{CF0C6829-E787-4DF3-8A34-FE9B2CDA960D}">
      <dsp:nvSpPr>
        <dsp:cNvPr id="0" name=""/>
        <dsp:cNvSpPr/>
      </dsp:nvSpPr>
      <dsp:spPr>
        <a:xfrm>
          <a:off x="1615622" y="0"/>
          <a:ext cx="1792897" cy="484448"/>
        </a:xfrm>
        <a:prstGeom prst="chevron">
          <a:avLst/>
        </a:prstGeom>
        <a:solidFill>
          <a:schemeClr val="accent1">
            <a:shade val="80000"/>
            <a:hueOff val="76561"/>
            <a:satOff val="-1098"/>
            <a:lumOff val="64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Data Management</a:t>
          </a:r>
        </a:p>
      </dsp:txBody>
      <dsp:txXfrm>
        <a:off x="1857846" y="0"/>
        <a:ext cx="1308449" cy="484448"/>
      </dsp:txXfrm>
    </dsp:sp>
    <dsp:sp modelId="{587BA4DE-F7BD-4BAC-9217-4C22860DC1F9}">
      <dsp:nvSpPr>
        <dsp:cNvPr id="0" name=""/>
        <dsp:cNvSpPr/>
      </dsp:nvSpPr>
      <dsp:spPr>
        <a:xfrm>
          <a:off x="3229230" y="0"/>
          <a:ext cx="1792897" cy="484448"/>
        </a:xfrm>
        <a:prstGeom prst="chevron">
          <a:avLst/>
        </a:prstGeom>
        <a:solidFill>
          <a:schemeClr val="accent1">
            <a:shade val="80000"/>
            <a:hueOff val="153123"/>
            <a:satOff val="-2196"/>
            <a:lumOff val="128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Development</a:t>
          </a:r>
        </a:p>
      </dsp:txBody>
      <dsp:txXfrm>
        <a:off x="3471454" y="0"/>
        <a:ext cx="1308449" cy="484448"/>
      </dsp:txXfrm>
    </dsp:sp>
    <dsp:sp modelId="{3D462470-BBAD-4420-9B67-E27E1B7CD456}">
      <dsp:nvSpPr>
        <dsp:cNvPr id="0" name=""/>
        <dsp:cNvSpPr/>
      </dsp:nvSpPr>
      <dsp:spPr>
        <a:xfrm>
          <a:off x="4842838" y="0"/>
          <a:ext cx="1792897" cy="484448"/>
        </a:xfrm>
        <a:prstGeom prst="chevron">
          <a:avLst/>
        </a:prstGeom>
        <a:solidFill>
          <a:schemeClr val="accent1">
            <a:shade val="80000"/>
            <a:hueOff val="229684"/>
            <a:satOff val="-3294"/>
            <a:lumOff val="192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Deployment</a:t>
          </a:r>
        </a:p>
      </dsp:txBody>
      <dsp:txXfrm>
        <a:off x="5085062" y="0"/>
        <a:ext cx="1308449" cy="484448"/>
      </dsp:txXfrm>
    </dsp:sp>
    <dsp:sp modelId="{0617873F-E74A-4A29-9A2D-7C8C31E57A12}">
      <dsp:nvSpPr>
        <dsp:cNvPr id="0" name=""/>
        <dsp:cNvSpPr/>
      </dsp:nvSpPr>
      <dsp:spPr>
        <a:xfrm>
          <a:off x="6456445" y="0"/>
          <a:ext cx="1792897" cy="484448"/>
        </a:xfrm>
        <a:prstGeom prst="chevron">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Management</a:t>
          </a:r>
        </a:p>
      </dsp:txBody>
      <dsp:txXfrm>
        <a:off x="6698669" y="0"/>
        <a:ext cx="1308449" cy="4844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2068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TextBox 1"/>
          <p:cNvSpPr txBox="1">
            <a:spLocks noChangeArrowheads="1"/>
          </p:cNvSpPr>
          <p:nvPr/>
        </p:nvSpPr>
        <p:spPr bwMode="auto">
          <a:xfrm>
            <a:off x="2881324" y="9012259"/>
            <a:ext cx="1247776" cy="276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45" tIns="45571" rIns="91145" bIns="45571">
            <a:spAutoFit/>
          </a:bodyPr>
          <a:lstStyle>
            <a:lvl1pPr eaLnBrk="0" hangingPunct="0">
              <a:defRPr sz="1200" b="1">
                <a:solidFill>
                  <a:srgbClr val="000000"/>
                </a:solidFill>
                <a:latin typeface="Arial" charset="0"/>
                <a:cs typeface="Arial" charset="0"/>
              </a:defRPr>
            </a:lvl1pPr>
            <a:lvl2pPr marL="742950" indent="-285750" eaLnBrk="0" hangingPunct="0">
              <a:defRPr sz="1200" b="1">
                <a:solidFill>
                  <a:srgbClr val="000000"/>
                </a:solidFill>
                <a:latin typeface="Arial" charset="0"/>
                <a:cs typeface="Arial" charset="0"/>
              </a:defRPr>
            </a:lvl2pPr>
            <a:lvl3pPr marL="1143000" indent="-228600" eaLnBrk="0" hangingPunct="0">
              <a:defRPr sz="1200" b="1">
                <a:solidFill>
                  <a:srgbClr val="000000"/>
                </a:solidFill>
                <a:latin typeface="Arial" charset="0"/>
                <a:cs typeface="Arial" charset="0"/>
              </a:defRPr>
            </a:lvl3pPr>
            <a:lvl4pPr marL="1600200" indent="-228600" eaLnBrk="0" hangingPunct="0">
              <a:defRPr sz="1200" b="1">
                <a:solidFill>
                  <a:srgbClr val="000000"/>
                </a:solidFill>
                <a:latin typeface="Arial" charset="0"/>
                <a:cs typeface="Arial" charset="0"/>
              </a:defRPr>
            </a:lvl4pPr>
            <a:lvl5pPr marL="2057400" indent="-228600" eaLnBrk="0" hangingPunct="0">
              <a:defRPr sz="1200" b="1">
                <a:solidFill>
                  <a:srgbClr val="000000"/>
                </a:solidFill>
                <a:latin typeface="Arial" charset="0"/>
                <a:cs typeface="Arial" charset="0"/>
              </a:defRPr>
            </a:lvl5pPr>
            <a:lvl6pPr marL="2514600" indent="-228600" eaLnBrk="0" fontAlgn="base" hangingPunct="0">
              <a:spcBef>
                <a:spcPct val="0"/>
              </a:spcBef>
              <a:spcAft>
                <a:spcPct val="0"/>
              </a:spcAft>
              <a:defRPr sz="1200" b="1">
                <a:solidFill>
                  <a:srgbClr val="000000"/>
                </a:solidFill>
                <a:latin typeface="Arial" charset="0"/>
                <a:cs typeface="Arial" charset="0"/>
              </a:defRPr>
            </a:lvl6pPr>
            <a:lvl7pPr marL="2971800" indent="-228600" eaLnBrk="0" fontAlgn="base" hangingPunct="0">
              <a:spcBef>
                <a:spcPct val="0"/>
              </a:spcBef>
              <a:spcAft>
                <a:spcPct val="0"/>
              </a:spcAft>
              <a:defRPr sz="1200" b="1">
                <a:solidFill>
                  <a:srgbClr val="000000"/>
                </a:solidFill>
                <a:latin typeface="Arial" charset="0"/>
                <a:cs typeface="Arial" charset="0"/>
              </a:defRPr>
            </a:lvl7pPr>
            <a:lvl8pPr marL="3429000" indent="-228600" eaLnBrk="0" fontAlgn="base" hangingPunct="0">
              <a:spcBef>
                <a:spcPct val="0"/>
              </a:spcBef>
              <a:spcAft>
                <a:spcPct val="0"/>
              </a:spcAft>
              <a:defRPr sz="1200" b="1">
                <a:solidFill>
                  <a:srgbClr val="000000"/>
                </a:solidFill>
                <a:latin typeface="Arial" charset="0"/>
                <a:cs typeface="Arial" charset="0"/>
              </a:defRPr>
            </a:lvl8pPr>
            <a:lvl9pPr marL="3886200" indent="-228600" eaLnBrk="0" fontAlgn="base" hangingPunct="0">
              <a:spcBef>
                <a:spcPct val="0"/>
              </a:spcBef>
              <a:spcAft>
                <a:spcPct val="0"/>
              </a:spcAft>
              <a:defRPr sz="1200" b="1">
                <a:solidFill>
                  <a:srgbClr val="000000"/>
                </a:solidFill>
                <a:latin typeface="Arial" charset="0"/>
                <a:cs typeface="Arial" charset="0"/>
              </a:defRPr>
            </a:lvl9pPr>
          </a:lstStyle>
          <a:p>
            <a:pPr algn="ctr" eaLnBrk="1" hangingPunct="1">
              <a:defRPr/>
            </a:pPr>
            <a:r>
              <a:rPr lang="en-US" b="0" dirty="0"/>
              <a:t>- </a:t>
            </a:r>
            <a:fld id="{D7E46935-69C7-4098-975E-E48F8B04202F}" type="slidenum">
              <a:rPr lang="en-US" b="0" smtClean="0"/>
              <a:pPr algn="ctr" eaLnBrk="1" hangingPunct="1">
                <a:defRPr/>
              </a:pPr>
              <a:t>‹#›</a:t>
            </a:fld>
            <a:r>
              <a:rPr lang="en-US" b="0" dirty="0"/>
              <a:t> -</a:t>
            </a:r>
          </a:p>
        </p:txBody>
      </p:sp>
    </p:spTree>
    <p:extLst>
      <p:ext uri="{BB962C8B-B14F-4D97-AF65-F5344CB8AC3E}">
        <p14:creationId xmlns:p14="http://schemas.microsoft.com/office/powerpoint/2010/main" val="3332437042"/>
      </p:ext>
    </p:extLst>
  </p:cSld>
  <p:clrMap bg1="lt1" tx1="dk1" bg2="lt2" tx2="dk2" accent1="accent1" accent2="accent2" accent3="accent3" accent4="accent4" accent5="accent5" accent6="accent6" hlink="hlink" folHlink="folHlink"/>
  <p:hf hdr="0" ftr="0" dt="0"/>
  <p:notesStyle>
    <a:lvl1pPr marL="174625" indent="-174625" algn="l" rtl="0" eaLnBrk="0" fontAlgn="base" hangingPunct="0">
      <a:spcBef>
        <a:spcPct val="30000"/>
      </a:spcBef>
      <a:spcAft>
        <a:spcPct val="0"/>
      </a:spcAft>
      <a:buChar char="•"/>
      <a:defRPr sz="1200" kern="1200">
        <a:solidFill>
          <a:schemeClr val="tx1"/>
        </a:solidFill>
        <a:latin typeface="Arial" charset="0"/>
        <a:ea typeface="+mn-ea"/>
        <a:cs typeface="+mn-cs"/>
      </a:defRPr>
    </a:lvl1pPr>
    <a:lvl2pPr marL="461963" indent="-173038" algn="l" rtl="0" eaLnBrk="0" fontAlgn="base" hangingPunct="0">
      <a:spcBef>
        <a:spcPct val="30000"/>
      </a:spcBef>
      <a:spcAft>
        <a:spcPct val="0"/>
      </a:spcAft>
      <a:buFont typeface="Arial" pitchFamily="34" charset="0"/>
      <a:buChar char="–"/>
      <a:defRPr sz="1200" kern="1200">
        <a:solidFill>
          <a:schemeClr val="tx1"/>
        </a:solidFill>
        <a:latin typeface="Arial" charset="0"/>
        <a:ea typeface="+mn-ea"/>
        <a:cs typeface="+mn-cs"/>
      </a:defRPr>
    </a:lvl2pPr>
    <a:lvl3pPr marL="739775" indent="-163513" algn="l" rtl="0" eaLnBrk="0" fontAlgn="base" hangingPunct="0">
      <a:spcBef>
        <a:spcPct val="30000"/>
      </a:spcBef>
      <a:spcAft>
        <a:spcPct val="0"/>
      </a:spcAft>
      <a:buFont typeface="Arial" pitchFamily="34" charset="0"/>
      <a:buChar char="»"/>
      <a:defRPr sz="1200" kern="1200">
        <a:solidFill>
          <a:schemeClr val="tx1"/>
        </a:solidFill>
        <a:latin typeface="Arial"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Arial"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a:noFill/>
          <a:ln w="12700">
            <a:solidFill>
              <a:prstClr val="black"/>
            </a:solidFill>
          </a:ln>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Tree>
    <p:extLst>
      <p:ext uri="{BB962C8B-B14F-4D97-AF65-F5344CB8AC3E}">
        <p14:creationId xmlns:p14="http://schemas.microsoft.com/office/powerpoint/2010/main" val="398335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04507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170479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229054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3318593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180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1804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1033419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598822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3436592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3272634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107365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720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1015609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2603104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2496494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198847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2744532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B98532BF-B6F6-415B-9467-76D9DE414574}"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F26876DA-33F9-4561-9E3E-C566BBA36055}" type="slidenum">
              <a:rPr lang="en-US" smtClean="0"/>
              <a:t>‹#›</a:t>
            </a:fld>
            <a:endParaRPr lang="en-US"/>
          </a:p>
        </p:txBody>
      </p:sp>
    </p:spTree>
    <p:extLst>
      <p:ext uri="{BB962C8B-B14F-4D97-AF65-F5344CB8AC3E}">
        <p14:creationId xmlns:p14="http://schemas.microsoft.com/office/powerpoint/2010/main" val="7454752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909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1946077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1236491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292073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 name="Straight Connector 1"/>
          <p:cNvCxnSpPr/>
          <p:nvPr userDrawn="1"/>
        </p:nvCxnSpPr>
        <p:spPr>
          <a:xfrm>
            <a:off x="457200" y="4781550"/>
            <a:ext cx="5263376" cy="0"/>
          </a:xfrm>
          <a:prstGeom prst="line">
            <a:avLst/>
          </a:prstGeom>
          <a:noFill/>
          <a:ln w="28575" cap="flat" cmpd="sng" algn="ctr">
            <a:solidFill>
              <a:srgbClr val="17375E"/>
            </a:solidFill>
            <a:prstDash val="solid"/>
          </a:ln>
          <a:effectLst/>
        </p:spPr>
      </p:cxnSp>
    </p:spTree>
    <p:extLst>
      <p:ext uri="{BB962C8B-B14F-4D97-AF65-F5344CB8AC3E}">
        <p14:creationId xmlns:p14="http://schemas.microsoft.com/office/powerpoint/2010/main" val="11760862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p>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19074243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p>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2974484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245100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327985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4906071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3192907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600201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4348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37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EF05C2A6-C079-4EFD-BCB0-3BAEB2866AB2}" type="slidenum">
              <a:rPr lang="en-US" smtClean="0"/>
              <a:t>‹#›</a:t>
            </a:fld>
            <a:endParaRPr lang="en-US"/>
          </a:p>
        </p:txBody>
      </p:sp>
    </p:spTree>
    <p:extLst>
      <p:ext uri="{BB962C8B-B14F-4D97-AF65-F5344CB8AC3E}">
        <p14:creationId xmlns:p14="http://schemas.microsoft.com/office/powerpoint/2010/main" val="415391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4035378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EF05C2A6-C079-4EFD-BCB0-3BAEB2866AB2}" type="slidenum">
              <a:rPr lang="en-US" smtClean="0"/>
              <a:t>‹#›</a:t>
            </a:fld>
            <a:endParaRPr lang="en-US"/>
          </a:p>
        </p:txBody>
      </p:sp>
    </p:spTree>
    <p:extLst>
      <p:ext uri="{BB962C8B-B14F-4D97-AF65-F5344CB8AC3E}">
        <p14:creationId xmlns:p14="http://schemas.microsoft.com/office/powerpoint/2010/main" val="3613675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EF05C2A6-C079-4EFD-BCB0-3BAEB2866AB2}" type="slidenum">
              <a:rPr lang="en-US" smtClean="0"/>
              <a:t>‹#›</a:t>
            </a:fld>
            <a:endParaRPr lang="en-US"/>
          </a:p>
        </p:txBody>
      </p:sp>
    </p:spTree>
    <p:extLst>
      <p:ext uri="{BB962C8B-B14F-4D97-AF65-F5344CB8AC3E}">
        <p14:creationId xmlns:p14="http://schemas.microsoft.com/office/powerpoint/2010/main" val="2673092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p>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EF05C2A6-C079-4EFD-BCB0-3BAEB2866AB2}" type="slidenum">
              <a:rPr lang="en-US" smtClean="0"/>
              <a:t>‹#›</a:t>
            </a:fld>
            <a:endParaRPr lang="en-US"/>
          </a:p>
        </p:txBody>
      </p:sp>
    </p:spTree>
    <p:extLst>
      <p:ext uri="{BB962C8B-B14F-4D97-AF65-F5344CB8AC3E}">
        <p14:creationId xmlns:p14="http://schemas.microsoft.com/office/powerpoint/2010/main" val="3442201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p>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EF05C2A6-C079-4EFD-BCB0-3BAEB2866AB2}" type="slidenum">
              <a:rPr lang="en-US" smtClean="0"/>
              <a:t>‹#›</a:t>
            </a:fld>
            <a:endParaRPr lang="en-US"/>
          </a:p>
        </p:txBody>
      </p:sp>
    </p:spTree>
    <p:extLst>
      <p:ext uri="{BB962C8B-B14F-4D97-AF65-F5344CB8AC3E}">
        <p14:creationId xmlns:p14="http://schemas.microsoft.com/office/powerpoint/2010/main" val="204155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1828649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541714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2435916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17500452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22038989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47491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4046883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1171823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12060216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7865449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539194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CA5EA067-52A5-4CB2-9559-E624D27F644B}" type="datetimeFigureOut">
              <a:rPr lang="en-US" smtClean="0"/>
              <a:t>1/2/2020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27A4E336-EA57-4DC1-8A8F-06A8A78785E5}" type="slidenum">
              <a:rPr lang="en-US" smtClean="0"/>
              <a:t>‹#›</a:t>
            </a:fld>
            <a:endParaRPr lang="en-US"/>
          </a:p>
        </p:txBody>
      </p:sp>
    </p:spTree>
    <p:extLst>
      <p:ext uri="{BB962C8B-B14F-4D97-AF65-F5344CB8AC3E}">
        <p14:creationId xmlns:p14="http://schemas.microsoft.com/office/powerpoint/2010/main" val="39338515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1"/>
            </a:lvl1pPr>
          </a:lstStyle>
          <a:p>
            <a:r>
              <a:rPr lang="en-US" dirty="0"/>
              <a:t>CLICK TO EDIT MASTER TITLE STYLE</a:t>
            </a:r>
          </a:p>
        </p:txBody>
      </p:sp>
      <p:sp>
        <p:nvSpPr>
          <p:cNvPr id="11" name="Text Placeholder 10"/>
          <p:cNvSpPr>
            <a:spLocks noGrp="1"/>
          </p:cNvSpPr>
          <p:nvPr>
            <p:ph type="body" sz="quarter" idx="10"/>
          </p:nvPr>
        </p:nvSpPr>
        <p:spPr>
          <a:xfrm>
            <a:off x="471313" y="741761"/>
            <a:ext cx="4529138" cy="3645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hart Placeholder 14"/>
          <p:cNvSpPr>
            <a:spLocks noGrp="1"/>
          </p:cNvSpPr>
          <p:nvPr>
            <p:ph type="chart" sz="quarter" idx="11"/>
          </p:nvPr>
        </p:nvSpPr>
        <p:spPr>
          <a:xfrm>
            <a:off x="5254171" y="741760"/>
            <a:ext cx="3396117" cy="2688716"/>
          </a:xfrm>
        </p:spPr>
        <p:txBody>
          <a:bodyPr rtlCol="0">
            <a:normAutofit/>
          </a:bodyPr>
          <a:lstStyle/>
          <a:p>
            <a:pPr lvl="0"/>
            <a:r>
              <a:rPr lang="en-US" noProof="0"/>
              <a:t>Click icon to add chart</a:t>
            </a:r>
            <a:endParaRPr lang="en-US" noProof="0" dirty="0"/>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162780498"/>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1312" y="741761"/>
            <a:ext cx="8229600" cy="3645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hasCustomPrompt="1"/>
          </p:nvPr>
        </p:nvSpPr>
        <p:spPr/>
        <p:txBody>
          <a:body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190419201"/>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61573" y="1673684"/>
            <a:ext cx="7220858" cy="1891393"/>
          </a:xfrm>
        </p:spPr>
        <p:txBody>
          <a:bodyPr/>
          <a:lstStyle>
            <a:lvl1pPr marL="0" indent="0" algn="l">
              <a:lnSpc>
                <a:spcPts val="2385"/>
              </a:lnSpc>
              <a:buNone/>
              <a:defRPr sz="1800"/>
            </a:lvl1pPr>
            <a:lvl2pPr marL="0" indent="0" algn="ctr">
              <a:buNone/>
              <a:defRPr sz="1500"/>
            </a:lvl2pPr>
            <a:lvl3pPr marL="0" indent="0" algn="ctr">
              <a:buNone/>
              <a:defRPr sz="1500"/>
            </a:lvl3pPr>
            <a:lvl4pPr marL="0" indent="0" algn="ctr">
              <a:buNone/>
              <a:defRPr sz="1500"/>
            </a:lvl4pPr>
            <a:lvl5pPr marL="0" indent="0" algn="ctr">
              <a:buNone/>
              <a:defRPr sz="1500"/>
            </a:lvl5pPr>
          </a:lstStyle>
          <a:p>
            <a:pPr lvl="0"/>
            <a:r>
              <a:rPr lang="en-US"/>
              <a:t>Edit Master text styles</a:t>
            </a:r>
          </a:p>
        </p:txBody>
      </p:sp>
      <p:sp>
        <p:nvSpPr>
          <p:cNvPr id="6" name="Title 5"/>
          <p:cNvSpPr>
            <a:spLocks noGrp="1"/>
          </p:cNvSpPr>
          <p:nvPr>
            <p:ph type="title" hasCustomPrompt="1"/>
          </p:nvPr>
        </p:nvSpPr>
        <p:spPr/>
        <p:txBody>
          <a:bodyPr/>
          <a:lstStyle>
            <a:lvl1pPr>
              <a:defRPr>
                <a:solidFill>
                  <a:srgbClr val="000000"/>
                </a:solidFill>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41179729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8" name="Rectangle 7"/>
          <p:cNvSpPr/>
          <p:nvPr userDrawn="1"/>
        </p:nvSpPr>
        <p:spPr>
          <a:xfrm>
            <a:off x="0" y="497681"/>
            <a:ext cx="9144000" cy="4167188"/>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350" kern="0" dirty="0">
              <a:solidFill>
                <a:srgbClr val="4BACC6"/>
              </a:solidFill>
            </a:endParaRPr>
          </a:p>
        </p:txBody>
      </p:sp>
      <p:sp>
        <p:nvSpPr>
          <p:cNvPr id="4" name="Slide Number Placeholder 4"/>
          <p:cNvSpPr>
            <a:spLocks noGrp="1"/>
          </p:cNvSpPr>
          <p:nvPr>
            <p:ph type="sldNum" sz="quarter" idx="4"/>
          </p:nvPr>
        </p:nvSpPr>
        <p:spPr>
          <a:xfrm>
            <a:off x="8701089" y="4864822"/>
            <a:ext cx="442912" cy="273844"/>
          </a:xfrm>
          <a:prstGeom prst="rect">
            <a:avLst/>
          </a:prstGeom>
        </p:spPr>
        <p:txBody>
          <a:bodyPr vert="horz" lIns="0" tIns="0" rIns="0" bIns="0" rtlCol="0" anchor="ctr"/>
          <a:lstStyle>
            <a:lvl1pPr algn="ctr">
              <a:defRPr sz="600" b="0" i="0">
                <a:solidFill>
                  <a:schemeClr val="accent5"/>
                </a:solidFill>
                <a:latin typeface="Ford Antenna Regular"/>
                <a:cs typeface="Ford Antenna Regular"/>
              </a:defRPr>
            </a:lvl1pPr>
          </a:lstStyle>
          <a:p>
            <a:pPr>
              <a:defRPr/>
            </a:pPr>
            <a:fld id="{41A33A19-E7D3-CE47-A771-737A500C8343}"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541519200"/>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75200" y="1180043"/>
            <a:ext cx="3926114" cy="2788312"/>
          </a:xfrm>
        </p:spPr>
        <p:txBody>
          <a:bodyPr/>
          <a:lstStyle>
            <a:lvl1pPr>
              <a:defRPr>
                <a:latin typeface="Ford Antenna Cond Medium" pitchFamily="50" charset="0"/>
              </a:defRPr>
            </a:lvl1pPr>
            <a:lvl2pPr>
              <a:defRPr>
                <a:latin typeface="Ford Antenna Cond Medium" pitchFamily="50" charset="0"/>
              </a:defRPr>
            </a:lvl2pPr>
            <a:lvl3pPr>
              <a:defRPr>
                <a:latin typeface="Ford Antenna Cond Medium" pitchFamily="50" charset="0"/>
              </a:defRPr>
            </a:lvl3pPr>
            <a:lvl4pPr>
              <a:defRPr>
                <a:latin typeface="Ford Antenna Cond Medium" pitchFamily="50" charset="0"/>
              </a:defRPr>
            </a:lvl4pPr>
            <a:lvl5pPr>
              <a:defRPr>
                <a:latin typeface="Ford Antenna Cond Medium"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hasCustomPrompt="1"/>
          </p:nvPr>
        </p:nvSpPr>
        <p:spPr/>
        <p:txBody>
          <a:bodyPr/>
          <a:lstStyle>
            <a:lvl1pPr>
              <a:defRPr>
                <a:latin typeface="Century Gothic" panose="020B0502020202020204" pitchFamily="34" charset="0"/>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sz="75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7471392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p>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15282827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788649667"/>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1"/>
          </p:nvPr>
        </p:nvSpPr>
        <p:spPr>
          <a:xfrm>
            <a:off x="457201" y="3782617"/>
            <a:ext cx="2454729" cy="796528"/>
          </a:xfrm>
        </p:spPr>
        <p:txBody>
          <a:bodyPr/>
          <a:lstStyle>
            <a:lvl1pPr marL="88106" indent="-88106">
              <a:lnSpc>
                <a:spcPts val="900"/>
              </a:lnSpc>
              <a:spcAft>
                <a:spcPts val="0"/>
              </a:spcAft>
              <a:defRPr sz="675"/>
            </a:lvl1pPr>
            <a:lvl2pPr marL="258366" indent="-128588">
              <a:lnSpc>
                <a:spcPts val="900"/>
              </a:lnSpc>
              <a:spcAft>
                <a:spcPts val="0"/>
              </a:spcAft>
              <a:defRPr sz="675"/>
            </a:lvl2pPr>
            <a:lvl3pPr marL="340519" indent="-82154">
              <a:lnSpc>
                <a:spcPts val="900"/>
              </a:lnSpc>
              <a:spcAft>
                <a:spcPts val="0"/>
              </a:spcAft>
              <a:defRPr sz="675"/>
            </a:lvl3pPr>
            <a:lvl4pPr marL="516731" indent="-128588">
              <a:lnSpc>
                <a:spcPts val="900"/>
              </a:lnSpc>
              <a:spcAft>
                <a:spcPts val="0"/>
              </a:spcAft>
              <a:defRPr sz="675"/>
            </a:lvl4pPr>
            <a:lvl5pPr marL="646510" indent="-88106">
              <a:lnSpc>
                <a:spcPts val="900"/>
              </a:lnSpc>
              <a:spcAft>
                <a:spcPts val="0"/>
              </a:spcAft>
              <a:defRPr sz="6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3176815" y="3782617"/>
            <a:ext cx="2402115" cy="796528"/>
          </a:xfrm>
        </p:spPr>
        <p:txBody>
          <a:bodyPr/>
          <a:lstStyle>
            <a:lvl1pPr marL="88106" indent="-88106">
              <a:lnSpc>
                <a:spcPts val="900"/>
              </a:lnSpc>
              <a:spcAft>
                <a:spcPts val="0"/>
              </a:spcAft>
              <a:defRPr sz="675"/>
            </a:lvl1pPr>
            <a:lvl2pPr marL="258366" indent="-128588">
              <a:lnSpc>
                <a:spcPts val="900"/>
              </a:lnSpc>
              <a:spcAft>
                <a:spcPts val="0"/>
              </a:spcAft>
              <a:defRPr sz="675"/>
            </a:lvl2pPr>
            <a:lvl3pPr marL="340519" indent="-82154">
              <a:lnSpc>
                <a:spcPts val="900"/>
              </a:lnSpc>
              <a:spcAft>
                <a:spcPts val="0"/>
              </a:spcAft>
              <a:defRPr sz="675"/>
            </a:lvl3pPr>
            <a:lvl4pPr marL="516731" indent="-128588">
              <a:lnSpc>
                <a:spcPts val="900"/>
              </a:lnSpc>
              <a:spcAft>
                <a:spcPts val="0"/>
              </a:spcAft>
              <a:defRPr sz="675"/>
            </a:lvl4pPr>
            <a:lvl5pPr marL="646510" indent="-88106">
              <a:lnSpc>
                <a:spcPts val="900"/>
              </a:lnSpc>
              <a:spcAft>
                <a:spcPts val="0"/>
              </a:spcAft>
              <a:defRPr sz="6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5791201" y="3782617"/>
            <a:ext cx="2402115" cy="796528"/>
          </a:xfrm>
        </p:spPr>
        <p:txBody>
          <a:bodyPr/>
          <a:lstStyle>
            <a:lvl1pPr marL="88106" indent="-88106">
              <a:lnSpc>
                <a:spcPts val="900"/>
              </a:lnSpc>
              <a:spcAft>
                <a:spcPts val="0"/>
              </a:spcAft>
              <a:defRPr sz="675"/>
            </a:lvl1pPr>
            <a:lvl2pPr marL="258366" indent="-128588">
              <a:lnSpc>
                <a:spcPts val="900"/>
              </a:lnSpc>
              <a:spcAft>
                <a:spcPts val="0"/>
              </a:spcAft>
              <a:defRPr sz="675"/>
            </a:lvl2pPr>
            <a:lvl3pPr marL="340519" indent="-82154">
              <a:lnSpc>
                <a:spcPts val="900"/>
              </a:lnSpc>
              <a:spcAft>
                <a:spcPts val="0"/>
              </a:spcAft>
              <a:defRPr sz="675"/>
            </a:lvl3pPr>
            <a:lvl4pPr marL="516731" indent="-128588">
              <a:lnSpc>
                <a:spcPts val="900"/>
              </a:lnSpc>
              <a:spcAft>
                <a:spcPts val="0"/>
              </a:spcAft>
              <a:defRPr sz="675"/>
            </a:lvl4pPr>
            <a:lvl5pPr marL="646510" indent="-88106">
              <a:lnSpc>
                <a:spcPts val="900"/>
              </a:lnSpc>
              <a:spcAft>
                <a:spcPts val="0"/>
              </a:spcAft>
              <a:defRPr sz="6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71485120"/>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632223"/>
            <a:ext cx="8153400" cy="297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1924051" y="1239442"/>
            <a:ext cx="8636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342900" eaLnBrk="1" fontAlgn="base" hangingPunct="1">
              <a:spcBef>
                <a:spcPct val="0"/>
              </a:spcBef>
              <a:spcAft>
                <a:spcPct val="0"/>
              </a:spcAft>
              <a:defRPr/>
            </a:pPr>
            <a:r>
              <a:rPr lang="en-US" sz="1050" b="1">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4403725" y="1082279"/>
            <a:ext cx="8636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342900" eaLnBrk="1" fontAlgn="base" hangingPunct="1">
              <a:spcBef>
                <a:spcPct val="0"/>
              </a:spcBef>
              <a:spcAft>
                <a:spcPct val="0"/>
              </a:spcAft>
              <a:defRPr/>
            </a:pPr>
            <a:r>
              <a:rPr lang="en-US" sz="1050" b="1">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5892801" y="1072754"/>
            <a:ext cx="8636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342900" eaLnBrk="1" fontAlgn="base" hangingPunct="1">
              <a:spcBef>
                <a:spcPct val="0"/>
              </a:spcBef>
              <a:spcAft>
                <a:spcPct val="0"/>
              </a:spcAft>
              <a:defRPr/>
            </a:pPr>
            <a:r>
              <a:rPr lang="en-US" sz="1050" b="1">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2713039" y="2160986"/>
            <a:ext cx="8636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342900" eaLnBrk="1" fontAlgn="base" hangingPunct="1">
              <a:spcBef>
                <a:spcPct val="0"/>
              </a:spcBef>
              <a:spcAft>
                <a:spcPct val="0"/>
              </a:spcAft>
              <a:defRPr/>
            </a:pPr>
            <a:r>
              <a:rPr lang="en-US" sz="1050" b="1">
                <a:solidFill>
                  <a:srgbClr val="FFFFFF"/>
                </a:solidFill>
                <a:latin typeface="Ford Antenna Regular" charset="0"/>
                <a:cs typeface="Ford Antenna Regular" charset="0"/>
              </a:rPr>
              <a:t>FSAO</a:t>
            </a:r>
          </a:p>
        </p:txBody>
      </p:sp>
      <p:sp>
        <p:nvSpPr>
          <p:cNvPr id="2" name="Title 1"/>
          <p:cNvSpPr>
            <a:spLocks noGrp="1"/>
          </p:cNvSpPr>
          <p:nvPr>
            <p:ph type="title" hasCustomPrompt="1"/>
          </p:nvPr>
        </p:nvSpPr>
        <p:spPr/>
        <p:txBody>
          <a:bodyPr/>
          <a:lstStyle>
            <a:lvl1pPr>
              <a:defRPr>
                <a:solidFill>
                  <a:schemeClr val="tx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051059206"/>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29"/>
            <a:ext cx="8229600" cy="41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spAutoFit/>
          </a:bodyPr>
          <a:lstStyle>
            <a:lvl1pPr>
              <a:defRPr lang="en-US" i="0"/>
            </a:lvl1pPr>
          </a:lstStyle>
          <a:p>
            <a:pPr lvl="0"/>
            <a:r>
              <a:rPr lang="en-US"/>
              <a:t>Click to edit Master title style</a:t>
            </a:r>
          </a:p>
        </p:txBody>
      </p:sp>
      <p:sp>
        <p:nvSpPr>
          <p:cNvPr id="3" name="Content Placeholder 2"/>
          <p:cNvSpPr>
            <a:spLocks noGrp="1"/>
          </p:cNvSpPr>
          <p:nvPr>
            <p:ph idx="1"/>
          </p:nvPr>
        </p:nvSpPr>
        <p:spPr>
          <a:xfrm>
            <a:off x="457200" y="1200152"/>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171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Basic Slide">
    <p:spTree>
      <p:nvGrpSpPr>
        <p:cNvPr id="1" name=""/>
        <p:cNvGrpSpPr/>
        <p:nvPr/>
      </p:nvGrpSpPr>
      <p:grpSpPr>
        <a:xfrm>
          <a:off x="0" y="0"/>
          <a:ext cx="0" cy="0"/>
          <a:chOff x="0" y="0"/>
          <a:chExt cx="0" cy="0"/>
        </a:xfrm>
      </p:grpSpPr>
      <p:sp>
        <p:nvSpPr>
          <p:cNvPr id="85" name="Shape 85"/>
          <p:cNvSpPr/>
          <p:nvPr/>
        </p:nvSpPr>
        <p:spPr>
          <a:xfrm>
            <a:off x="7503447" y="-517511"/>
            <a:ext cx="538610" cy="200569"/>
          </a:xfrm>
          <a:prstGeom prst="rect">
            <a:avLst/>
          </a:prstGeom>
          <a:ln w="3175">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342900" fontAlgn="base">
              <a:lnSpc>
                <a:spcPct val="90000"/>
              </a:lnSpc>
              <a:spcBef>
                <a:spcPts val="158"/>
              </a:spcBef>
              <a:spcAft>
                <a:spcPct val="0"/>
              </a:spcAft>
              <a:defRPr sz="1000">
                <a:solidFill>
                  <a:srgbClr val="53585F"/>
                </a:solidFill>
              </a:defRPr>
            </a:pPr>
            <a:r>
              <a:rPr sz="527" dirty="0">
                <a:solidFill>
                  <a:srgbClr val="53585F"/>
                </a:solidFill>
              </a:rPr>
              <a:t>Category Name </a:t>
            </a:r>
          </a:p>
          <a:p>
            <a:pPr defTabSz="342900" fontAlgn="base">
              <a:lnSpc>
                <a:spcPct val="90000"/>
              </a:lnSpc>
              <a:spcBef>
                <a:spcPts val="158"/>
              </a:spcBef>
              <a:spcAft>
                <a:spcPct val="0"/>
              </a:spcAft>
              <a:defRPr sz="1000">
                <a:solidFill>
                  <a:srgbClr val="53585F"/>
                </a:solidFill>
                <a:latin typeface="Ford Antenna Bold"/>
                <a:ea typeface="Ford Antenna Bold"/>
                <a:cs typeface="Ford Antenna Bold"/>
                <a:sym typeface="Ford Antenna Bold"/>
              </a:defRPr>
            </a:pPr>
            <a:r>
              <a:rPr sz="527" dirty="0">
                <a:solidFill>
                  <a:srgbClr val="53585F"/>
                </a:solidFill>
                <a:latin typeface="Ford Antenna Bold"/>
                <a:ea typeface="Ford Antenna Bold"/>
                <a:cs typeface="Ford Antenna Bold"/>
                <a:sym typeface="Ford Antenna Bold"/>
              </a:rPr>
              <a:t>Slide Name</a:t>
            </a:r>
          </a:p>
        </p:txBody>
      </p:sp>
      <p:sp>
        <p:nvSpPr>
          <p:cNvPr id="86" name="Shape 86"/>
          <p:cNvSpPr/>
          <p:nvPr/>
        </p:nvSpPr>
        <p:spPr>
          <a:xfrm flipV="1">
            <a:off x="7312292" y="-552360"/>
            <a:ext cx="1" cy="270267"/>
          </a:xfrm>
          <a:prstGeom prst="line">
            <a:avLst/>
          </a:prstGeom>
          <a:ln w="12700">
            <a:solidFill>
              <a:srgbClr val="A6AAA9"/>
            </a:solidFill>
            <a:miter lim="400000"/>
          </a:ln>
        </p:spPr>
        <p:txBody>
          <a:bodyPr lIns="14288" tIns="14288" rIns="14288" bIns="14288" anchor="ctr"/>
          <a:lstStyle/>
          <a:p>
            <a:pPr algn="ctr" defTabSz="309551" fontAlgn="base">
              <a:spcBef>
                <a:spcPct val="0"/>
              </a:spcBef>
              <a:spcAft>
                <a:spcPct val="0"/>
              </a:spcAft>
              <a:defRPr sz="2200">
                <a:solidFill>
                  <a:srgbClr val="000000"/>
                </a:solidFill>
                <a:latin typeface="Helvetica Light"/>
                <a:ea typeface="Helvetica Light"/>
                <a:cs typeface="Helvetica Light"/>
                <a:sym typeface="Helvetica Light"/>
              </a:defRPr>
            </a:pPr>
            <a:endParaRPr sz="1160" dirty="0">
              <a:solidFill>
                <a:srgbClr val="000000"/>
              </a:solidFill>
              <a:latin typeface="Helvetica Light"/>
              <a:ea typeface="Helvetica Light"/>
              <a:cs typeface="Helvetica Light"/>
              <a:sym typeface="Helvetica Light"/>
            </a:endParaRPr>
          </a:p>
        </p:txBody>
      </p:sp>
      <p:sp>
        <p:nvSpPr>
          <p:cNvPr id="87" name="Shape 87"/>
          <p:cNvSpPr>
            <a:spLocks noGrp="1"/>
          </p:cNvSpPr>
          <p:nvPr>
            <p:ph type="sldNum" sz="quarter" idx="2"/>
          </p:nvPr>
        </p:nvSpPr>
        <p:spPr>
          <a:xfrm>
            <a:off x="7197329" y="4925839"/>
            <a:ext cx="201639" cy="100460"/>
          </a:xfrm>
          <a:prstGeom prst="rect">
            <a:avLst/>
          </a:prstGeom>
        </p:spPr>
        <p:txBody>
          <a:bodyPr wrap="square"/>
          <a:lstStyle>
            <a:lvl1pPr algn="r" defTabSz="171444">
              <a:defRPr sz="633">
                <a:solidFill>
                  <a:srgbClr val="53585F"/>
                </a:solidFill>
                <a:latin typeface="Ford Antenna Light"/>
                <a:ea typeface="Ford Antenna Light"/>
                <a:cs typeface="Ford Antenna Light"/>
                <a:sym typeface="Ford Antenna Light"/>
              </a:defRPr>
            </a:lvl1pPr>
          </a:lstStyle>
          <a:p>
            <a:fld id="{86CB4B4D-7CA3-9044-876B-883B54F8677D}" type="slidenum">
              <a:rPr/>
              <a:pPr/>
              <a:t>‹#›</a:t>
            </a:fld>
            <a:endParaRPr dirty="0"/>
          </a:p>
        </p:txBody>
      </p:sp>
      <p:pic>
        <p:nvPicPr>
          <p:cNvPr id="88" name="FGBR_15FP_1S_294_Hz_R01.pdf"/>
          <p:cNvPicPr>
            <a:picLocks noChangeAspect="1"/>
          </p:cNvPicPr>
          <p:nvPr/>
        </p:nvPicPr>
        <p:blipFill>
          <a:blip r:embed="rId2">
            <a:extLst/>
          </a:blip>
          <a:stretch>
            <a:fillRect/>
          </a:stretch>
        </p:blipFill>
        <p:spPr>
          <a:xfrm>
            <a:off x="7692932" y="4716773"/>
            <a:ext cx="1073347" cy="320823"/>
          </a:xfrm>
          <a:prstGeom prst="rect">
            <a:avLst/>
          </a:prstGeom>
          <a:ln w="3175">
            <a:miter lim="400000"/>
          </a:ln>
        </p:spPr>
      </p:pic>
      <p:sp>
        <p:nvSpPr>
          <p:cNvPr id="89" name="Shape 89"/>
          <p:cNvSpPr/>
          <p:nvPr/>
        </p:nvSpPr>
        <p:spPr>
          <a:xfrm>
            <a:off x="442839" y="431974"/>
            <a:ext cx="8254678" cy="0"/>
          </a:xfrm>
          <a:prstGeom prst="line">
            <a:avLst/>
          </a:prstGeom>
          <a:ln w="12700">
            <a:solidFill>
              <a:srgbClr val="A6A6A6"/>
            </a:solidFill>
          </a:ln>
        </p:spPr>
        <p:txBody>
          <a:bodyPr lIns="24109" tIns="24109" rIns="24109" bIns="24109"/>
          <a:lstStyle/>
          <a:p>
            <a:pPr defTabSz="241082" fontAlgn="base">
              <a:spcBef>
                <a:spcPct val="0"/>
              </a:spcBef>
              <a:spcAft>
                <a:spcPct val="0"/>
              </a:spcAft>
              <a:defRPr sz="3300">
                <a:solidFill>
                  <a:srgbClr val="91004E"/>
                </a:solidFill>
                <a:latin typeface="Helvetica Neue"/>
                <a:ea typeface="Helvetica Neue"/>
                <a:cs typeface="Helvetica Neue"/>
                <a:sym typeface="Helvetica Neue"/>
              </a:defRPr>
            </a:pPr>
            <a:endParaRPr sz="1740" dirty="0">
              <a:solidFill>
                <a:srgbClr val="91004E"/>
              </a:solidFill>
              <a:latin typeface="Helvetica Neue"/>
              <a:ea typeface="Helvetica Neue"/>
              <a:cs typeface="Helvetica Neue"/>
              <a:sym typeface="Helvetica Neue"/>
            </a:endParaRPr>
          </a:p>
        </p:txBody>
      </p:sp>
      <p:sp>
        <p:nvSpPr>
          <p:cNvPr id="90" name="Shape 90"/>
          <p:cNvSpPr>
            <a:spLocks noGrp="1"/>
          </p:cNvSpPr>
          <p:nvPr>
            <p:ph type="body" idx="13"/>
          </p:nvPr>
        </p:nvSpPr>
        <p:spPr>
          <a:xfrm>
            <a:off x="446156" y="641266"/>
            <a:ext cx="8251689" cy="3379031"/>
          </a:xfrm>
          <a:prstGeom prst="rect">
            <a:avLst/>
          </a:prstGeom>
        </p:spPr>
        <p:txBody>
          <a:bodyPr/>
          <a:lstStyle>
            <a:lvl1pPr marL="184160" indent="-184160" defTabSz="482165">
              <a:lnSpc>
                <a:spcPct val="90000"/>
              </a:lnSpc>
              <a:spcBef>
                <a:spcPts val="633"/>
              </a:spcBef>
              <a:defRPr sz="1265"/>
            </a:lvl1pPr>
            <a:lvl2pPr marL="666324" indent="-184160" defTabSz="482165">
              <a:lnSpc>
                <a:spcPct val="90000"/>
              </a:lnSpc>
              <a:spcBef>
                <a:spcPts val="633"/>
              </a:spcBef>
              <a:defRPr sz="1265"/>
            </a:lvl2pPr>
            <a:lvl3pPr marL="1148489" indent="-184160" defTabSz="482165">
              <a:lnSpc>
                <a:spcPct val="90000"/>
              </a:lnSpc>
              <a:spcBef>
                <a:spcPts val="633"/>
              </a:spcBef>
              <a:defRPr sz="1265"/>
            </a:lvl3pPr>
            <a:lvl4pPr marL="1630654" indent="-184160" defTabSz="482165">
              <a:lnSpc>
                <a:spcPct val="90000"/>
              </a:lnSpc>
              <a:spcBef>
                <a:spcPts val="633"/>
              </a:spcBef>
              <a:defRPr sz="1265"/>
            </a:lvl4pPr>
            <a:lvl5pPr marL="2112819" indent="-184160" defTabSz="482165">
              <a:lnSpc>
                <a:spcPct val="90000"/>
              </a:lnSpc>
              <a:spcBef>
                <a:spcPts val="633"/>
              </a:spcBef>
              <a:defRPr sz="1265"/>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4"/>
          </p:nvPr>
        </p:nvSpPr>
        <p:spPr>
          <a:xfrm>
            <a:off x="410767" y="207303"/>
            <a:ext cx="7300045" cy="320824"/>
          </a:xfrm>
          <a:prstGeom prst="rect">
            <a:avLst/>
          </a:prstGeom>
        </p:spPr>
        <p:txBody>
          <a:bodyPr/>
          <a:lstStyle>
            <a:lvl1pPr marL="0" indent="0" defTabSz="482165">
              <a:spcBef>
                <a:spcPts val="0"/>
              </a:spcBef>
              <a:buSzTx/>
              <a:buFontTx/>
              <a:buNone/>
              <a:defRPr sz="1319" cap="all">
                <a:latin typeface="Ford Antenna Medium"/>
                <a:ea typeface="Ford Antenna Medium"/>
                <a:cs typeface="Ford Antenna Medium"/>
                <a:sym typeface="Ford Antenna Medium"/>
              </a:defRPr>
            </a:lvl1pPr>
          </a:lstStyle>
          <a:p>
            <a:r>
              <a:t>Title Text</a:t>
            </a:r>
          </a:p>
        </p:txBody>
      </p:sp>
      <p:sp>
        <p:nvSpPr>
          <p:cNvPr id="92" name="Shape 92"/>
          <p:cNvSpPr/>
          <p:nvPr/>
        </p:nvSpPr>
        <p:spPr>
          <a:xfrm flipH="1" flipV="1">
            <a:off x="446485" y="4877187"/>
            <a:ext cx="6947298" cy="1"/>
          </a:xfrm>
          <a:prstGeom prst="line">
            <a:avLst/>
          </a:prstGeom>
          <a:ln w="25400">
            <a:solidFill>
              <a:srgbClr val="B8B8B8"/>
            </a:solidFill>
            <a:miter lim="400000"/>
          </a:ln>
        </p:spPr>
        <p:txBody>
          <a:bodyPr lIns="26789" tIns="26789" rIns="26789" bIns="26789" anchor="ctr"/>
          <a:lstStyle/>
          <a:p>
            <a:pPr algn="ctr" defTabSz="241093" fontAlgn="base">
              <a:spcBef>
                <a:spcPct val="0"/>
              </a:spcBef>
              <a:spcAft>
                <a:spcPct val="0"/>
              </a:spcAft>
              <a:defRPr sz="3000">
                <a:solidFill>
                  <a:srgbClr val="FFFFFF"/>
                </a:solidFill>
              </a:defRPr>
            </a:pPr>
            <a:endParaRPr sz="1582" dirty="0">
              <a:solidFill>
                <a:srgbClr val="FFFFFF"/>
              </a:solidFill>
            </a:endParaRPr>
          </a:p>
        </p:txBody>
      </p:sp>
      <p:sp>
        <p:nvSpPr>
          <p:cNvPr id="93" name="Shape 93"/>
          <p:cNvSpPr/>
          <p:nvPr/>
        </p:nvSpPr>
        <p:spPr>
          <a:xfrm>
            <a:off x="398844" y="4901952"/>
            <a:ext cx="682478" cy="151500"/>
          </a:xfrm>
          <a:prstGeom prst="rect">
            <a:avLst/>
          </a:prstGeom>
          <a:ln w="3175">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defTabSz="457200">
              <a:defRPr sz="1200">
                <a:latin typeface="Ford Antenna Medium"/>
                <a:ea typeface="Ford Antenna Medium"/>
                <a:cs typeface="Ford Antenna Medium"/>
                <a:sym typeface="Ford Antenna Medium"/>
              </a:defRPr>
            </a:lvl1pPr>
          </a:lstStyle>
          <a:p>
            <a:pPr fontAlgn="base">
              <a:spcBef>
                <a:spcPct val="0"/>
              </a:spcBef>
              <a:spcAft>
                <a:spcPct val="0"/>
              </a:spcAft>
            </a:pPr>
            <a:r>
              <a:rPr sz="633" dirty="0">
                <a:solidFill>
                  <a:srgbClr val="474847"/>
                </a:solidFill>
              </a:rPr>
              <a:t>FORD SECRET</a:t>
            </a:r>
          </a:p>
        </p:txBody>
      </p:sp>
    </p:spTree>
    <p:extLst>
      <p:ext uri="{BB962C8B-B14F-4D97-AF65-F5344CB8AC3E}">
        <p14:creationId xmlns:p14="http://schemas.microsoft.com/office/powerpoint/2010/main" val="27275564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t>Title Text</a:t>
            </a:r>
          </a:p>
        </p:txBody>
      </p:sp>
      <p:sp>
        <p:nvSpPr>
          <p:cNvPr id="165" name="Shape 16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sldNum" sz="quarter" idx="2"/>
          </p:nvPr>
        </p:nvSpPr>
        <p:spPr>
          <a:prstGeom prst="rect">
            <a:avLst/>
          </a:prstGeom>
        </p:spPr>
        <p:txBody>
          <a:bodyPr/>
          <a:lstStyle/>
          <a:p>
            <a:fld id="{86CB4B4D-7CA3-9044-876B-883B54F8677D}" type="slidenum">
              <a:rPr>
                <a:solidFill>
                  <a:srgbClr val="999999"/>
                </a:solidFill>
              </a:rPr>
              <a:pPr/>
              <a:t>‹#›</a:t>
            </a:fld>
            <a:endParaRPr dirty="0">
              <a:solidFill>
                <a:srgbClr val="999999"/>
              </a:solidFill>
            </a:endParaRPr>
          </a:p>
        </p:txBody>
      </p:sp>
    </p:spTree>
    <p:extLst>
      <p:ext uri="{BB962C8B-B14F-4D97-AF65-F5344CB8AC3E}">
        <p14:creationId xmlns:p14="http://schemas.microsoft.com/office/powerpoint/2010/main" val="82623456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p>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68240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849389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20C43AF9-9342-45CA-B1B5-79D541DE520F}" type="slidenum">
              <a:rPr lang="en-US" smtClean="0"/>
              <a:t>‹#›</a:t>
            </a:fld>
            <a:endParaRPr lang="en-US"/>
          </a:p>
        </p:txBody>
      </p:sp>
    </p:spTree>
    <p:extLst>
      <p:ext uri="{BB962C8B-B14F-4D97-AF65-F5344CB8AC3E}">
        <p14:creationId xmlns:p14="http://schemas.microsoft.com/office/powerpoint/2010/main" val="20388063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2.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10.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9.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chemeClr val="bg1"/>
                </a:solidFill>
                <a:ea typeface="ヒラギノ角ゴ Pro W3" charset="0"/>
              </a:rPr>
              <a:pPr defTabSz="457200">
                <a:defRPr/>
              </a:pPr>
              <a:t>‹#›</a:t>
            </a:fld>
            <a:endParaRPr lang="en-US" dirty="0">
              <a:solidFill>
                <a:schemeClr val="bg1"/>
              </a:solidFill>
              <a:ea typeface="ヒラギノ角ゴ Pro W3" charset="0"/>
            </a:endParaRPr>
          </a:p>
        </p:txBody>
      </p:sp>
      <p:sp>
        <p:nvSpPr>
          <p:cNvPr id="6" name="Rectangle 5"/>
          <p:cNvSpPr/>
          <p:nvPr/>
        </p:nvSpPr>
        <p:spPr>
          <a:xfrm>
            <a:off x="0" y="590550"/>
            <a:ext cx="9144837" cy="3962400"/>
          </a:xfrm>
          <a:prstGeom prst="rect">
            <a:avLst/>
          </a:prstGeom>
          <a:solidFill>
            <a:srgbClr val="1F497D">
              <a:lumMod val="75000"/>
            </a:srgbClr>
          </a:solidFill>
          <a:ln w="9525"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BACC6"/>
              </a:solidFill>
              <a:effectLst/>
              <a:uLnTx/>
              <a:uFillTx/>
              <a:latin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85678" y="4580851"/>
            <a:ext cx="3678936"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3" r:id="rId1"/>
  </p:sldLayoutIdLst>
  <p:hf sldNum="0" hdr="0" ftr="0" dt="0"/>
  <p:txStyles>
    <p:titleStyle>
      <a:lvl1pPr algn="l" rtl="0" eaLnBrk="1" fontAlgn="base" hangingPunct="1">
        <a:spcBef>
          <a:spcPct val="0"/>
        </a:spcBef>
        <a:spcAft>
          <a:spcPct val="0"/>
        </a:spcAft>
        <a:defRPr sz="2000" cap="all">
          <a:solidFill>
            <a:srgbClr val="004F8C"/>
          </a:solidFill>
          <a:latin typeface="Ford Antenna Medium" pitchFamily="50" charset="0"/>
          <a:ea typeface="+mj-ea"/>
          <a:cs typeface="+mj-cs"/>
        </a:defRPr>
      </a:lvl1pPr>
      <a:lvl2pPr algn="l" rtl="0" eaLnBrk="1" fontAlgn="base" hangingPunct="1">
        <a:spcBef>
          <a:spcPct val="0"/>
        </a:spcBef>
        <a:spcAft>
          <a:spcPct val="0"/>
        </a:spcAft>
        <a:defRPr sz="2000">
          <a:solidFill>
            <a:srgbClr val="005DA2"/>
          </a:solidFill>
          <a:latin typeface="Ford Antenna Medium" pitchFamily="50" charset="0"/>
        </a:defRPr>
      </a:lvl2pPr>
      <a:lvl3pPr algn="l" rtl="0" eaLnBrk="1" fontAlgn="base" hangingPunct="1">
        <a:spcBef>
          <a:spcPct val="0"/>
        </a:spcBef>
        <a:spcAft>
          <a:spcPct val="0"/>
        </a:spcAft>
        <a:defRPr sz="2000">
          <a:solidFill>
            <a:srgbClr val="005DA2"/>
          </a:solidFill>
          <a:latin typeface="Ford Antenna Medium" pitchFamily="50" charset="0"/>
        </a:defRPr>
      </a:lvl3pPr>
      <a:lvl4pPr algn="l" rtl="0" eaLnBrk="1" fontAlgn="base" hangingPunct="1">
        <a:spcBef>
          <a:spcPct val="0"/>
        </a:spcBef>
        <a:spcAft>
          <a:spcPct val="0"/>
        </a:spcAft>
        <a:defRPr sz="2000">
          <a:solidFill>
            <a:srgbClr val="005DA2"/>
          </a:solidFill>
          <a:latin typeface="Ford Antenna Medium" pitchFamily="50" charset="0"/>
        </a:defRPr>
      </a:lvl4pPr>
      <a:lvl5pPr algn="l" rtl="0" eaLnBrk="1" fontAlgn="base" hangingPunct="1">
        <a:spcBef>
          <a:spcPct val="0"/>
        </a:spcBef>
        <a:spcAft>
          <a:spcPct val="0"/>
        </a:spcAft>
        <a:defRPr sz="2000">
          <a:solidFill>
            <a:srgbClr val="005DA2"/>
          </a:solidFill>
          <a:latin typeface="Ford Antenna Medium" pitchFamily="50" charset="0"/>
        </a:defRPr>
      </a:lvl5pPr>
      <a:lvl6pPr marL="457200" algn="l" rtl="0" eaLnBrk="1" fontAlgn="base" hangingPunct="1">
        <a:spcBef>
          <a:spcPct val="0"/>
        </a:spcBef>
        <a:spcAft>
          <a:spcPct val="0"/>
        </a:spcAft>
        <a:defRPr sz="2400" b="1" i="1">
          <a:solidFill>
            <a:schemeClr val="tx2"/>
          </a:solidFill>
          <a:latin typeface="Arial" charset="0"/>
        </a:defRPr>
      </a:lvl6pPr>
      <a:lvl7pPr marL="914400" algn="l" rtl="0" eaLnBrk="1" fontAlgn="base" hangingPunct="1">
        <a:spcBef>
          <a:spcPct val="0"/>
        </a:spcBef>
        <a:spcAft>
          <a:spcPct val="0"/>
        </a:spcAft>
        <a:defRPr sz="2400" b="1" i="1">
          <a:solidFill>
            <a:schemeClr val="tx2"/>
          </a:solidFill>
          <a:latin typeface="Arial" charset="0"/>
        </a:defRPr>
      </a:lvl7pPr>
      <a:lvl8pPr marL="1371600" algn="l" rtl="0" eaLnBrk="1" fontAlgn="base" hangingPunct="1">
        <a:spcBef>
          <a:spcPct val="0"/>
        </a:spcBef>
        <a:spcAft>
          <a:spcPct val="0"/>
        </a:spcAft>
        <a:defRPr sz="2400" b="1" i="1">
          <a:solidFill>
            <a:schemeClr val="tx2"/>
          </a:solidFill>
          <a:latin typeface="Arial" charset="0"/>
        </a:defRPr>
      </a:lvl8pPr>
      <a:lvl9pPr marL="1828800" algn="l" rtl="0" eaLnBrk="1" fontAlgn="base" hangingPunct="1">
        <a:spcBef>
          <a:spcPct val="0"/>
        </a:spcBef>
        <a:spcAft>
          <a:spcPct val="0"/>
        </a:spcAft>
        <a:defRPr sz="2400" b="1" i="1">
          <a:solidFill>
            <a:schemeClr val="tx2"/>
          </a:solidFill>
          <a:latin typeface="Arial" charset="0"/>
        </a:defRPr>
      </a:lvl9pPr>
    </p:titleStyle>
    <p:bodyStyle>
      <a:lvl1pPr marL="342900" indent="-342900" algn="l" rtl="0" eaLnBrk="1" fontAlgn="base" hangingPunct="1">
        <a:lnSpc>
          <a:spcPct val="95000"/>
        </a:lnSpc>
        <a:spcBef>
          <a:spcPts val="600"/>
        </a:spcBef>
        <a:spcAft>
          <a:spcPct val="0"/>
        </a:spcAft>
        <a:buChar char="•"/>
        <a:defRPr sz="2000">
          <a:solidFill>
            <a:schemeClr val="tx1"/>
          </a:solidFill>
          <a:latin typeface="Ford Antenna Medium" pitchFamily="50" charset="0"/>
          <a:ea typeface="+mn-ea"/>
          <a:cs typeface="+mn-cs"/>
        </a:defRPr>
      </a:lvl1pPr>
      <a:lvl2pPr marL="742950" indent="-285750" algn="l" rtl="0" eaLnBrk="1" fontAlgn="base" hangingPunct="1">
        <a:lnSpc>
          <a:spcPct val="95000"/>
        </a:lnSpc>
        <a:spcBef>
          <a:spcPts val="600"/>
        </a:spcBef>
        <a:spcAft>
          <a:spcPct val="0"/>
        </a:spcAft>
        <a:buChar char="–"/>
        <a:defRPr>
          <a:solidFill>
            <a:schemeClr val="tx1"/>
          </a:solidFill>
          <a:latin typeface="Ford Antenna Medium" pitchFamily="50" charset="0"/>
        </a:defRPr>
      </a:lvl2pPr>
      <a:lvl3pPr marL="1143000" indent="-228600" algn="l" rtl="0" eaLnBrk="1" fontAlgn="base" hangingPunct="1">
        <a:lnSpc>
          <a:spcPct val="95000"/>
        </a:lnSpc>
        <a:spcBef>
          <a:spcPts val="600"/>
        </a:spcBef>
        <a:spcAft>
          <a:spcPct val="0"/>
        </a:spcAft>
        <a:buChar char="•"/>
        <a:defRPr sz="1600">
          <a:solidFill>
            <a:schemeClr val="tx1"/>
          </a:solidFill>
          <a:latin typeface="Ford Antenna Medium" pitchFamily="50" charset="0"/>
        </a:defRPr>
      </a:lvl3pPr>
      <a:lvl4pPr marL="1600200" indent="-228600" algn="l" rtl="0" eaLnBrk="1" fontAlgn="base" hangingPunct="1">
        <a:lnSpc>
          <a:spcPct val="95000"/>
        </a:lnSpc>
        <a:spcBef>
          <a:spcPts val="600"/>
        </a:spcBef>
        <a:spcAft>
          <a:spcPct val="0"/>
        </a:spcAft>
        <a:buChar char="–"/>
        <a:defRPr sz="1600">
          <a:solidFill>
            <a:schemeClr val="tx1"/>
          </a:solidFill>
          <a:latin typeface="Ford Antenna Medium" pitchFamily="50" charset="0"/>
        </a:defRPr>
      </a:lvl4pPr>
      <a:lvl5pPr marL="2057400" indent="-228600" algn="l" rtl="0" eaLnBrk="1" fontAlgn="base" hangingPunct="1">
        <a:lnSpc>
          <a:spcPct val="95000"/>
        </a:lnSpc>
        <a:spcBef>
          <a:spcPts val="600"/>
        </a:spcBef>
        <a:spcAft>
          <a:spcPct val="0"/>
        </a:spcAft>
        <a:buChar char="»"/>
        <a:defRPr sz="1600">
          <a:solidFill>
            <a:schemeClr val="tx1"/>
          </a:solidFill>
          <a:latin typeface="Ford Antenna Medium" pitchFamily="50"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8701089" y="4864822"/>
            <a:ext cx="442912" cy="273844"/>
          </a:xfrm>
          <a:prstGeom prst="rect">
            <a:avLst/>
          </a:prstGeom>
        </p:spPr>
        <p:txBody>
          <a:bodyPr vert="horz" lIns="0" tIns="0" rIns="0" bIns="0" rtlCol="0" anchor="ctr"/>
          <a:lstStyle>
            <a:lvl1pPr algn="ctr">
              <a:defRPr sz="600" b="0" i="0">
                <a:solidFill>
                  <a:schemeClr val="accent5"/>
                </a:solidFill>
                <a:latin typeface="Ford Antenna Regular"/>
                <a:cs typeface="Ford Antenna Regular"/>
              </a:defRPr>
            </a:lvl1pPr>
          </a:lstStyle>
          <a:p>
            <a:pPr defTabSz="342900">
              <a:defRPr/>
            </a:pPr>
            <a:fld id="{41A33A19-E7D3-CE47-A771-737A500C8343}" type="slidenum">
              <a:rPr lang="en-US" smtClean="0">
                <a:solidFill>
                  <a:srgbClr val="999999"/>
                </a:solidFill>
              </a:rPr>
              <a:pPr defTabSz="342900">
                <a:defRPr/>
              </a:pPr>
              <a:t>‹#›</a:t>
            </a:fld>
            <a:endParaRPr lang="en-US" dirty="0">
              <a:solidFill>
                <a:srgbClr val="999999"/>
              </a:solidFill>
            </a:endParaRPr>
          </a:p>
        </p:txBody>
      </p:sp>
      <p:sp>
        <p:nvSpPr>
          <p:cNvPr id="1028" name="Text Placeholder 11"/>
          <p:cNvSpPr>
            <a:spLocks noGrp="1"/>
          </p:cNvSpPr>
          <p:nvPr>
            <p:ph type="body" idx="1"/>
          </p:nvPr>
        </p:nvSpPr>
        <p:spPr bwMode="auto">
          <a:xfrm>
            <a:off x="471488" y="746524"/>
            <a:ext cx="8229600" cy="363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9" name="Title Placeholder 13"/>
          <p:cNvSpPr>
            <a:spLocks noGrp="1"/>
          </p:cNvSpPr>
          <p:nvPr>
            <p:ph type="title"/>
          </p:nvPr>
        </p:nvSpPr>
        <p:spPr bwMode="auto">
          <a:xfrm>
            <a:off x="457200" y="110729"/>
            <a:ext cx="8229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14" name="Straight Connector 13"/>
          <p:cNvCxnSpPr/>
          <p:nvPr/>
        </p:nvCxnSpPr>
        <p:spPr>
          <a:xfrm>
            <a:off x="457200" y="497681"/>
            <a:ext cx="82296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57201" y="4824962"/>
            <a:ext cx="5263376"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auto">
          <a:xfrm>
            <a:off x="5876926" y="4680251"/>
            <a:ext cx="2830514" cy="29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3054561"/>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spd="med">
    <p:fade/>
  </p:transition>
  <p:hf hdr="0" ftr="0" dt="0"/>
  <p:txStyles>
    <p:titleStyle>
      <a:lvl1pPr algn="l" defTabSz="342900" rtl="0" eaLnBrk="1" fontAlgn="base" hangingPunct="1">
        <a:spcBef>
          <a:spcPct val="0"/>
        </a:spcBef>
        <a:spcAft>
          <a:spcPct val="0"/>
        </a:spcAft>
        <a:defRPr sz="2100" b="1" kern="1200">
          <a:solidFill>
            <a:srgbClr val="000000"/>
          </a:solidFill>
          <a:latin typeface="Century Gothic" panose="020B0502020202020204" pitchFamily="34" charset="0"/>
          <a:ea typeface="ヒラギノ角ゴ Pro W3" pitchFamily="-108" charset="-128"/>
          <a:cs typeface="Century Gothic" panose="020B0502020202020204" pitchFamily="34" charset="0"/>
        </a:defRPr>
      </a:lvl1pPr>
      <a:lvl2pPr algn="l" defTabSz="3429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3429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3429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3429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342900" algn="l" defTabSz="3429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685800" algn="l" defTabSz="3429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028700" algn="l" defTabSz="3429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371600" algn="l" defTabSz="3429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30969" indent="-130969" algn="l" defTabSz="342900" rtl="0" eaLnBrk="1" fontAlgn="base" hangingPunct="1">
        <a:spcBef>
          <a:spcPct val="0"/>
        </a:spcBef>
        <a:spcAft>
          <a:spcPts val="450"/>
        </a:spcAft>
        <a:buFont typeface="Arial" charset="0"/>
        <a:buChar char="•"/>
        <a:defRPr sz="1200" b="1" kern="1200">
          <a:solidFill>
            <a:schemeClr val="tx1">
              <a:lumMod val="50000"/>
            </a:schemeClr>
          </a:solidFill>
          <a:latin typeface="Century Gothic" panose="020B0502020202020204" pitchFamily="34" charset="0"/>
          <a:ea typeface="ヒラギノ角ゴ Pro W3" pitchFamily="-108" charset="-128"/>
          <a:cs typeface="Century Gothic" panose="020B0502020202020204" pitchFamily="34" charset="0"/>
        </a:defRPr>
      </a:lvl1pPr>
      <a:lvl2pPr marL="473869" indent="-130969" algn="l" defTabSz="342900" rtl="0" eaLnBrk="1" fontAlgn="base" hangingPunct="1">
        <a:spcBef>
          <a:spcPct val="0"/>
        </a:spcBef>
        <a:spcAft>
          <a:spcPts val="450"/>
        </a:spcAft>
        <a:buFont typeface="Arial" charset="0"/>
        <a:buChar char="–"/>
        <a:defRPr sz="1200" b="1" kern="1200">
          <a:solidFill>
            <a:schemeClr val="tx1">
              <a:lumMod val="50000"/>
            </a:schemeClr>
          </a:solidFill>
          <a:latin typeface="Century Gothic" panose="020B0502020202020204" pitchFamily="34" charset="0"/>
          <a:ea typeface="ヒラギノ角ゴ Pro W3" pitchFamily="-108" charset="-128"/>
          <a:cs typeface="Century Gothic" panose="020B0502020202020204" pitchFamily="34" charset="0"/>
        </a:defRPr>
      </a:lvl2pPr>
      <a:lvl3pPr marL="816769" indent="-130969" algn="l" defTabSz="342900" rtl="0" eaLnBrk="1" fontAlgn="base" hangingPunct="1">
        <a:spcBef>
          <a:spcPct val="0"/>
        </a:spcBef>
        <a:spcAft>
          <a:spcPts val="450"/>
        </a:spcAft>
        <a:buFont typeface="Arial" charset="0"/>
        <a:buChar char="•"/>
        <a:defRPr sz="1200" b="1" kern="1200">
          <a:solidFill>
            <a:schemeClr val="tx1">
              <a:lumMod val="50000"/>
            </a:schemeClr>
          </a:solidFill>
          <a:latin typeface="Century Gothic" panose="020B0502020202020204" pitchFamily="34" charset="0"/>
          <a:ea typeface="ヒラギノ角ゴ Pro W3" pitchFamily="-108" charset="-128"/>
          <a:cs typeface="Century Gothic" panose="020B0502020202020204" pitchFamily="34" charset="0"/>
        </a:defRPr>
      </a:lvl3pPr>
      <a:lvl4pPr marL="1159669" indent="-130969" algn="l" defTabSz="342900" rtl="0" eaLnBrk="1" fontAlgn="base" hangingPunct="1">
        <a:spcBef>
          <a:spcPct val="0"/>
        </a:spcBef>
        <a:spcAft>
          <a:spcPts val="450"/>
        </a:spcAft>
        <a:buFont typeface="Arial" charset="0"/>
        <a:buChar char="–"/>
        <a:defRPr sz="1200" b="1" kern="1200">
          <a:solidFill>
            <a:schemeClr val="tx1">
              <a:lumMod val="50000"/>
            </a:schemeClr>
          </a:solidFill>
          <a:latin typeface="Century Gothic" panose="020B0502020202020204" pitchFamily="34" charset="0"/>
          <a:ea typeface="ヒラギノ角ゴ Pro W3" pitchFamily="-108" charset="-128"/>
          <a:cs typeface="Century Gothic" panose="020B0502020202020204" pitchFamily="34" charset="0"/>
        </a:defRPr>
      </a:lvl4pPr>
      <a:lvl5pPr marL="1502569" indent="-130969" algn="l" defTabSz="342900" rtl="0" eaLnBrk="1" fontAlgn="base" hangingPunct="1">
        <a:spcBef>
          <a:spcPct val="0"/>
        </a:spcBef>
        <a:spcAft>
          <a:spcPts val="450"/>
        </a:spcAft>
        <a:buFont typeface="Arial" charset="0"/>
        <a:buChar char="•"/>
        <a:defRPr sz="1200" b="1" kern="1200">
          <a:solidFill>
            <a:schemeClr val="tx1">
              <a:lumMod val="50000"/>
            </a:schemeClr>
          </a:solidFill>
          <a:latin typeface="Century Gothic" panose="020B0502020202020204" pitchFamily="34" charset="0"/>
          <a:ea typeface="ヒラギノ角ゴ Pro W3" pitchFamily="-108" charset="-128"/>
          <a:cs typeface="Century Gothic" panose="020B0502020202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999999"/>
                </a:solidFill>
                <a:ea typeface="ヒラギノ角ゴ Pro W3" charset="0"/>
              </a:rPr>
              <a:pPr defTabSz="457200">
                <a:defRPr/>
              </a:pPr>
              <a:t>‹#›</a:t>
            </a:fld>
            <a:endParaRPr lang="en-US" dirty="0">
              <a:solidFill>
                <a:srgbClr val="999999"/>
              </a:solidFill>
              <a:ea typeface="ヒラギノ角ゴ Pro W3" charset="0"/>
            </a:endParaRPr>
          </a:p>
        </p:txBody>
      </p:sp>
      <p:cxnSp>
        <p:nvCxnSpPr>
          <p:cNvPr id="8" name="Straight Connector 7"/>
          <p:cNvCxnSpPr/>
          <p:nvPr/>
        </p:nvCxnSpPr>
        <p:spPr>
          <a:xfrm>
            <a:off x="457200" y="663575"/>
            <a:ext cx="8229600" cy="0"/>
          </a:xfrm>
          <a:prstGeom prst="line">
            <a:avLst/>
          </a:prstGeom>
          <a:noFill/>
          <a:ln w="12700" cap="flat" cmpd="sng" algn="ctr">
            <a:solidFill>
              <a:srgbClr val="A6A6A6"/>
            </a:solidFill>
            <a:prstDash val="solid"/>
          </a:ln>
          <a:effectLst/>
        </p:spPr>
      </p:cxnSp>
      <p:pic>
        <p:nvPicPr>
          <p:cNvPr id="10"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5876925" y="4587088"/>
            <a:ext cx="2830514"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a:off x="457200" y="4781550"/>
            <a:ext cx="5263376" cy="0"/>
          </a:xfrm>
          <a:prstGeom prst="line">
            <a:avLst/>
          </a:prstGeom>
          <a:noFill/>
          <a:ln w="28575" cap="flat" cmpd="sng" algn="ctr">
            <a:solidFill>
              <a:srgbClr val="17375E"/>
            </a:solidFill>
            <a:prstDash val="solid"/>
          </a:ln>
          <a:effectLst/>
        </p:spPr>
      </p:cxnSp>
    </p:spTree>
    <p:extLst>
      <p:ext uri="{BB962C8B-B14F-4D97-AF65-F5344CB8AC3E}">
        <p14:creationId xmlns:p14="http://schemas.microsoft.com/office/powerpoint/2010/main" val="21764062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FFFFFF"/>
                </a:solidFill>
                <a:ea typeface="ヒラギノ角ゴ Pro W3" charset="0"/>
              </a:rPr>
              <a:pPr defTabSz="457200">
                <a:defRPr/>
              </a:pPr>
              <a:t>‹#›</a:t>
            </a:fld>
            <a:endParaRPr lang="en-US" dirty="0">
              <a:solidFill>
                <a:srgbClr val="FFFFFF"/>
              </a:solidFill>
              <a:ea typeface="ヒラギノ角ゴ Pro W3" charset="0"/>
            </a:endParaRPr>
          </a:p>
        </p:txBody>
      </p:sp>
      <p:sp>
        <p:nvSpPr>
          <p:cNvPr id="6" name="Rectangle 5"/>
          <p:cNvSpPr/>
          <p:nvPr/>
        </p:nvSpPr>
        <p:spPr>
          <a:xfrm>
            <a:off x="0" y="590550"/>
            <a:ext cx="9144837" cy="3962400"/>
          </a:xfrm>
          <a:prstGeom prst="rect">
            <a:avLst/>
          </a:prstGeom>
          <a:solidFill>
            <a:schemeClr val="bg1">
              <a:lumMod val="65000"/>
            </a:schemeClr>
          </a:solidFill>
          <a:ln w="9525" cap="flat" cmpd="sng" algn="ctr">
            <a:noFill/>
            <a:prstDash val="solid"/>
          </a:ln>
          <a:effectLst/>
        </p:spPr>
        <p:txBody>
          <a:bodyPr anchor="ctr"/>
          <a:lstStyle/>
          <a:p>
            <a:pPr algn="ctr" defTabSz="457200" fontAlgn="auto">
              <a:spcBef>
                <a:spcPts val="0"/>
              </a:spcBef>
              <a:spcAft>
                <a:spcPts val="0"/>
              </a:spcAft>
              <a:defRPr/>
            </a:pPr>
            <a:endParaRPr lang="en-US" sz="2400" b="0" kern="0" dirty="0">
              <a:solidFill>
                <a:srgbClr val="4BACC6"/>
              </a:solidFill>
              <a:latin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85678" y="4580851"/>
            <a:ext cx="3678936"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03656"/>
      </p:ext>
    </p:extLst>
  </p:cSld>
  <p:clrMap bg1="lt1" tx1="dk1" bg2="lt2" tx2="dk2" accent1="accent1" accent2="accent2" accent3="accent3" accent4="accent4" accent5="accent5" accent6="accent6" hlink="hlink" folHlink="folHlink"/>
  <p:sldLayoutIdLst>
    <p:sldLayoutId id="2147483899" r:id="rId1"/>
  </p:sldLayoutIdLst>
  <p:hf sldNum="0" hdr="0" ftr="0" dt="0"/>
  <p:txStyles>
    <p:titleStyle>
      <a:lvl1pPr algn="l" rtl="0" eaLnBrk="0" fontAlgn="base" hangingPunct="0">
        <a:spcBef>
          <a:spcPct val="0"/>
        </a:spcBef>
        <a:spcAft>
          <a:spcPct val="0"/>
        </a:spcAft>
        <a:defRPr sz="2000" cap="all">
          <a:solidFill>
            <a:srgbClr val="004F8C"/>
          </a:solidFill>
          <a:latin typeface="Ford Antenna Medium" pitchFamily="50" charset="0"/>
          <a:ea typeface="+mj-ea"/>
          <a:cs typeface="+mj-cs"/>
        </a:defRPr>
      </a:lvl1pPr>
      <a:lvl2pPr algn="l" rtl="0" eaLnBrk="0" fontAlgn="base" hangingPunct="0">
        <a:spcBef>
          <a:spcPct val="0"/>
        </a:spcBef>
        <a:spcAft>
          <a:spcPct val="0"/>
        </a:spcAft>
        <a:defRPr sz="2000">
          <a:solidFill>
            <a:srgbClr val="005DA2"/>
          </a:solidFill>
          <a:latin typeface="Ford Antenna Medium" pitchFamily="50" charset="0"/>
        </a:defRPr>
      </a:lvl2pPr>
      <a:lvl3pPr algn="l" rtl="0" eaLnBrk="0" fontAlgn="base" hangingPunct="0">
        <a:spcBef>
          <a:spcPct val="0"/>
        </a:spcBef>
        <a:spcAft>
          <a:spcPct val="0"/>
        </a:spcAft>
        <a:defRPr sz="2000">
          <a:solidFill>
            <a:srgbClr val="005DA2"/>
          </a:solidFill>
          <a:latin typeface="Ford Antenna Medium" pitchFamily="50" charset="0"/>
        </a:defRPr>
      </a:lvl3pPr>
      <a:lvl4pPr algn="l" rtl="0" eaLnBrk="0" fontAlgn="base" hangingPunct="0">
        <a:spcBef>
          <a:spcPct val="0"/>
        </a:spcBef>
        <a:spcAft>
          <a:spcPct val="0"/>
        </a:spcAft>
        <a:defRPr sz="2000">
          <a:solidFill>
            <a:srgbClr val="005DA2"/>
          </a:solidFill>
          <a:latin typeface="Ford Antenna Medium" pitchFamily="50" charset="0"/>
        </a:defRPr>
      </a:lvl4pPr>
      <a:lvl5pPr algn="l" rtl="0" eaLnBrk="0" fontAlgn="base" hangingPunct="0">
        <a:spcBef>
          <a:spcPct val="0"/>
        </a:spcBef>
        <a:spcAft>
          <a:spcPct val="0"/>
        </a:spcAft>
        <a:defRPr sz="2000">
          <a:solidFill>
            <a:srgbClr val="005DA2"/>
          </a:solidFill>
          <a:latin typeface="Ford Antenna Medium" pitchFamily="50" charset="0"/>
        </a:defRPr>
      </a:lvl5pPr>
      <a:lvl6pPr marL="457200" algn="l" rtl="0" fontAlgn="base">
        <a:spcBef>
          <a:spcPct val="0"/>
        </a:spcBef>
        <a:spcAft>
          <a:spcPct val="0"/>
        </a:spcAft>
        <a:defRPr sz="2400" b="1" i="1">
          <a:solidFill>
            <a:schemeClr val="tx2"/>
          </a:solidFill>
          <a:latin typeface="Arial" charset="0"/>
        </a:defRPr>
      </a:lvl6pPr>
      <a:lvl7pPr marL="914400" algn="l" rtl="0" fontAlgn="base">
        <a:spcBef>
          <a:spcPct val="0"/>
        </a:spcBef>
        <a:spcAft>
          <a:spcPct val="0"/>
        </a:spcAft>
        <a:defRPr sz="2400" b="1" i="1">
          <a:solidFill>
            <a:schemeClr val="tx2"/>
          </a:solidFill>
          <a:latin typeface="Arial" charset="0"/>
        </a:defRPr>
      </a:lvl7pPr>
      <a:lvl8pPr marL="1371600" algn="l" rtl="0" fontAlgn="base">
        <a:spcBef>
          <a:spcPct val="0"/>
        </a:spcBef>
        <a:spcAft>
          <a:spcPct val="0"/>
        </a:spcAft>
        <a:defRPr sz="2400" b="1" i="1">
          <a:solidFill>
            <a:schemeClr val="tx2"/>
          </a:solidFill>
          <a:latin typeface="Arial" charset="0"/>
        </a:defRPr>
      </a:lvl8pPr>
      <a:lvl9pPr marL="1828800" algn="l" rtl="0" fontAlgn="base">
        <a:spcBef>
          <a:spcPct val="0"/>
        </a:spcBef>
        <a:spcAft>
          <a:spcPct val="0"/>
        </a:spcAft>
        <a:defRPr sz="2400" b="1" i="1">
          <a:solidFill>
            <a:schemeClr val="tx2"/>
          </a:solidFill>
          <a:latin typeface="Arial" charset="0"/>
        </a:defRPr>
      </a:lvl9pPr>
    </p:titleStyle>
    <p:bodyStyle>
      <a:lvl1pPr marL="342900" indent="-342900" algn="l" rtl="0" eaLnBrk="0" fontAlgn="base" hangingPunct="0">
        <a:lnSpc>
          <a:spcPct val="95000"/>
        </a:lnSpc>
        <a:spcBef>
          <a:spcPts val="600"/>
        </a:spcBef>
        <a:spcAft>
          <a:spcPct val="0"/>
        </a:spcAft>
        <a:buChar char="•"/>
        <a:defRPr sz="2000">
          <a:solidFill>
            <a:schemeClr val="tx1"/>
          </a:solidFill>
          <a:latin typeface="Ford Antenna Medium" pitchFamily="50" charset="0"/>
          <a:ea typeface="+mn-ea"/>
          <a:cs typeface="+mn-cs"/>
        </a:defRPr>
      </a:lvl1pPr>
      <a:lvl2pPr marL="742950" indent="-285750" algn="l" rtl="0" eaLnBrk="0" fontAlgn="base" hangingPunct="0">
        <a:lnSpc>
          <a:spcPct val="95000"/>
        </a:lnSpc>
        <a:spcBef>
          <a:spcPts val="600"/>
        </a:spcBef>
        <a:spcAft>
          <a:spcPct val="0"/>
        </a:spcAft>
        <a:buChar char="–"/>
        <a:defRPr>
          <a:solidFill>
            <a:schemeClr val="tx1"/>
          </a:solidFill>
          <a:latin typeface="Ford Antenna Medium" pitchFamily="50" charset="0"/>
        </a:defRPr>
      </a:lvl2pPr>
      <a:lvl3pPr marL="11430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3pPr>
      <a:lvl4pPr marL="16002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4pPr>
      <a:lvl5pPr marL="20574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FFFFFF"/>
                </a:solidFill>
                <a:ea typeface="ヒラギノ角ゴ Pro W3" charset="0"/>
              </a:rPr>
              <a:pPr defTabSz="457200">
                <a:defRPr/>
              </a:pPr>
              <a:t>‹#›</a:t>
            </a:fld>
            <a:endParaRPr lang="en-US" dirty="0">
              <a:solidFill>
                <a:srgbClr val="FFFFFF"/>
              </a:solidFill>
              <a:ea typeface="ヒラギノ角ゴ Pro W3" charset="0"/>
            </a:endParaRPr>
          </a:p>
        </p:txBody>
      </p:sp>
      <p:sp>
        <p:nvSpPr>
          <p:cNvPr id="6" name="Rectangle 5"/>
          <p:cNvSpPr/>
          <p:nvPr/>
        </p:nvSpPr>
        <p:spPr>
          <a:xfrm>
            <a:off x="0" y="590550"/>
            <a:ext cx="9144837" cy="3962400"/>
          </a:xfrm>
          <a:prstGeom prst="rect">
            <a:avLst/>
          </a:prstGeom>
          <a:solidFill>
            <a:schemeClr val="bg1">
              <a:lumMod val="65000"/>
            </a:schemeClr>
          </a:solidFill>
          <a:ln w="9525" cap="flat" cmpd="sng" algn="ctr">
            <a:noFill/>
            <a:prstDash val="solid"/>
          </a:ln>
          <a:effectLst/>
        </p:spPr>
        <p:txBody>
          <a:bodyPr anchor="ctr"/>
          <a:lstStyle/>
          <a:p>
            <a:pPr algn="ctr" defTabSz="457200" fontAlgn="auto">
              <a:spcBef>
                <a:spcPts val="0"/>
              </a:spcBef>
              <a:spcAft>
                <a:spcPts val="0"/>
              </a:spcAft>
              <a:defRPr/>
            </a:pPr>
            <a:endParaRPr lang="en-US" sz="2400" b="0" kern="0" dirty="0">
              <a:solidFill>
                <a:srgbClr val="4BACC6"/>
              </a:solidFill>
              <a:latin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85678" y="4580851"/>
            <a:ext cx="3678936"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03656"/>
      </p:ext>
    </p:extLst>
  </p:cSld>
  <p:clrMap bg1="lt1" tx1="dk1" bg2="lt2" tx2="dk2" accent1="accent1" accent2="accent2" accent3="accent3" accent4="accent4" accent5="accent5" accent6="accent6" hlink="hlink" folHlink="folHlink"/>
  <p:sldLayoutIdLst>
    <p:sldLayoutId id="2147483897" r:id="rId1"/>
  </p:sldLayoutIdLst>
  <p:hf sldNum="0" hdr="0" ftr="0" dt="0"/>
  <p:txStyles>
    <p:titleStyle>
      <a:lvl1pPr algn="l" rtl="0" eaLnBrk="0" fontAlgn="base" hangingPunct="0">
        <a:spcBef>
          <a:spcPct val="0"/>
        </a:spcBef>
        <a:spcAft>
          <a:spcPct val="0"/>
        </a:spcAft>
        <a:defRPr sz="2000" cap="all">
          <a:solidFill>
            <a:srgbClr val="004F8C"/>
          </a:solidFill>
          <a:latin typeface="Ford Antenna Medium" pitchFamily="50" charset="0"/>
          <a:ea typeface="+mj-ea"/>
          <a:cs typeface="+mj-cs"/>
        </a:defRPr>
      </a:lvl1pPr>
      <a:lvl2pPr algn="l" rtl="0" eaLnBrk="0" fontAlgn="base" hangingPunct="0">
        <a:spcBef>
          <a:spcPct val="0"/>
        </a:spcBef>
        <a:spcAft>
          <a:spcPct val="0"/>
        </a:spcAft>
        <a:defRPr sz="2000">
          <a:solidFill>
            <a:srgbClr val="005DA2"/>
          </a:solidFill>
          <a:latin typeface="Ford Antenna Medium" pitchFamily="50" charset="0"/>
        </a:defRPr>
      </a:lvl2pPr>
      <a:lvl3pPr algn="l" rtl="0" eaLnBrk="0" fontAlgn="base" hangingPunct="0">
        <a:spcBef>
          <a:spcPct val="0"/>
        </a:spcBef>
        <a:spcAft>
          <a:spcPct val="0"/>
        </a:spcAft>
        <a:defRPr sz="2000">
          <a:solidFill>
            <a:srgbClr val="005DA2"/>
          </a:solidFill>
          <a:latin typeface="Ford Antenna Medium" pitchFamily="50" charset="0"/>
        </a:defRPr>
      </a:lvl3pPr>
      <a:lvl4pPr algn="l" rtl="0" eaLnBrk="0" fontAlgn="base" hangingPunct="0">
        <a:spcBef>
          <a:spcPct val="0"/>
        </a:spcBef>
        <a:spcAft>
          <a:spcPct val="0"/>
        </a:spcAft>
        <a:defRPr sz="2000">
          <a:solidFill>
            <a:srgbClr val="005DA2"/>
          </a:solidFill>
          <a:latin typeface="Ford Antenna Medium" pitchFamily="50" charset="0"/>
        </a:defRPr>
      </a:lvl4pPr>
      <a:lvl5pPr algn="l" rtl="0" eaLnBrk="0" fontAlgn="base" hangingPunct="0">
        <a:spcBef>
          <a:spcPct val="0"/>
        </a:spcBef>
        <a:spcAft>
          <a:spcPct val="0"/>
        </a:spcAft>
        <a:defRPr sz="2000">
          <a:solidFill>
            <a:srgbClr val="005DA2"/>
          </a:solidFill>
          <a:latin typeface="Ford Antenna Medium" pitchFamily="50" charset="0"/>
        </a:defRPr>
      </a:lvl5pPr>
      <a:lvl6pPr marL="457200" algn="l" rtl="0" fontAlgn="base">
        <a:spcBef>
          <a:spcPct val="0"/>
        </a:spcBef>
        <a:spcAft>
          <a:spcPct val="0"/>
        </a:spcAft>
        <a:defRPr sz="2400" b="1" i="1">
          <a:solidFill>
            <a:schemeClr val="tx2"/>
          </a:solidFill>
          <a:latin typeface="Arial" charset="0"/>
        </a:defRPr>
      </a:lvl6pPr>
      <a:lvl7pPr marL="914400" algn="l" rtl="0" fontAlgn="base">
        <a:spcBef>
          <a:spcPct val="0"/>
        </a:spcBef>
        <a:spcAft>
          <a:spcPct val="0"/>
        </a:spcAft>
        <a:defRPr sz="2400" b="1" i="1">
          <a:solidFill>
            <a:schemeClr val="tx2"/>
          </a:solidFill>
          <a:latin typeface="Arial" charset="0"/>
        </a:defRPr>
      </a:lvl7pPr>
      <a:lvl8pPr marL="1371600" algn="l" rtl="0" fontAlgn="base">
        <a:spcBef>
          <a:spcPct val="0"/>
        </a:spcBef>
        <a:spcAft>
          <a:spcPct val="0"/>
        </a:spcAft>
        <a:defRPr sz="2400" b="1" i="1">
          <a:solidFill>
            <a:schemeClr val="tx2"/>
          </a:solidFill>
          <a:latin typeface="Arial" charset="0"/>
        </a:defRPr>
      </a:lvl8pPr>
      <a:lvl9pPr marL="1828800" algn="l" rtl="0" fontAlgn="base">
        <a:spcBef>
          <a:spcPct val="0"/>
        </a:spcBef>
        <a:spcAft>
          <a:spcPct val="0"/>
        </a:spcAft>
        <a:defRPr sz="2400" b="1" i="1">
          <a:solidFill>
            <a:schemeClr val="tx2"/>
          </a:solidFill>
          <a:latin typeface="Arial" charset="0"/>
        </a:defRPr>
      </a:lvl9pPr>
    </p:titleStyle>
    <p:bodyStyle>
      <a:lvl1pPr marL="342900" indent="-342900" algn="l" rtl="0" eaLnBrk="0" fontAlgn="base" hangingPunct="0">
        <a:lnSpc>
          <a:spcPct val="95000"/>
        </a:lnSpc>
        <a:spcBef>
          <a:spcPts val="600"/>
        </a:spcBef>
        <a:spcAft>
          <a:spcPct val="0"/>
        </a:spcAft>
        <a:buChar char="•"/>
        <a:defRPr sz="2000">
          <a:solidFill>
            <a:schemeClr val="tx1"/>
          </a:solidFill>
          <a:latin typeface="Ford Antenna Medium" pitchFamily="50" charset="0"/>
          <a:ea typeface="+mn-ea"/>
          <a:cs typeface="+mn-cs"/>
        </a:defRPr>
      </a:lvl1pPr>
      <a:lvl2pPr marL="742950" indent="-285750" algn="l" rtl="0" eaLnBrk="0" fontAlgn="base" hangingPunct="0">
        <a:lnSpc>
          <a:spcPct val="95000"/>
        </a:lnSpc>
        <a:spcBef>
          <a:spcPts val="600"/>
        </a:spcBef>
        <a:spcAft>
          <a:spcPct val="0"/>
        </a:spcAft>
        <a:buChar char="–"/>
        <a:defRPr>
          <a:solidFill>
            <a:schemeClr val="tx1"/>
          </a:solidFill>
          <a:latin typeface="Ford Antenna Medium" pitchFamily="50" charset="0"/>
        </a:defRPr>
      </a:lvl2pPr>
      <a:lvl3pPr marL="11430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3pPr>
      <a:lvl4pPr marL="16002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4pPr>
      <a:lvl5pPr marL="20574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4"/>
          <p:cNvSpPr txBox="1">
            <a:spLocks/>
          </p:cNvSpPr>
          <p:nvPr userDrawn="1"/>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999999"/>
                </a:solidFill>
                <a:ea typeface="ヒラギノ角ゴ Pro W3" charset="0"/>
              </a:rPr>
              <a:pPr defTabSz="457200">
                <a:defRPr/>
              </a:pPr>
              <a:t>‹#›</a:t>
            </a:fld>
            <a:endParaRPr lang="en-US" dirty="0">
              <a:solidFill>
                <a:srgbClr val="999999"/>
              </a:solidFill>
              <a:ea typeface="ヒラギノ角ゴ Pro W3" charset="0"/>
            </a:endParaRPr>
          </a:p>
        </p:txBody>
      </p:sp>
    </p:spTree>
    <p:extLst>
      <p:ext uri="{BB962C8B-B14F-4D97-AF65-F5344CB8AC3E}">
        <p14:creationId xmlns:p14="http://schemas.microsoft.com/office/powerpoint/2010/main" val="321883104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999999"/>
                </a:solidFill>
                <a:ea typeface="ヒラギノ角ゴ Pro W3" charset="0"/>
              </a:rPr>
              <a:pPr defTabSz="457200">
                <a:defRPr/>
              </a:pPr>
              <a:t>‹#›</a:t>
            </a:fld>
            <a:endParaRPr lang="en-US" dirty="0">
              <a:solidFill>
                <a:srgbClr val="999999"/>
              </a:solidFill>
              <a:ea typeface="ヒラギノ角ゴ Pro W3" charset="0"/>
            </a:endParaRPr>
          </a:p>
        </p:txBody>
      </p:sp>
      <p:cxnSp>
        <p:nvCxnSpPr>
          <p:cNvPr id="8" name="Straight Connector 7"/>
          <p:cNvCxnSpPr/>
          <p:nvPr/>
        </p:nvCxnSpPr>
        <p:spPr>
          <a:xfrm>
            <a:off x="457200" y="663575"/>
            <a:ext cx="8229600" cy="0"/>
          </a:xfrm>
          <a:prstGeom prst="line">
            <a:avLst/>
          </a:prstGeom>
          <a:noFill/>
          <a:ln w="12700" cap="flat" cmpd="sng" algn="ctr">
            <a:solidFill>
              <a:srgbClr val="A6A6A6"/>
            </a:solidFill>
            <a:prstDash val="solid"/>
          </a:ln>
          <a:effectLst/>
        </p:spPr>
      </p:cxnSp>
      <p:cxnSp>
        <p:nvCxnSpPr>
          <p:cNvPr id="9" name="Straight Connector 8"/>
          <p:cNvCxnSpPr/>
          <p:nvPr/>
        </p:nvCxnSpPr>
        <p:spPr>
          <a:xfrm>
            <a:off x="457200" y="4781550"/>
            <a:ext cx="5263376" cy="0"/>
          </a:xfrm>
          <a:prstGeom prst="line">
            <a:avLst/>
          </a:prstGeom>
          <a:noFill/>
          <a:ln w="28575" cap="flat" cmpd="sng" algn="ctr">
            <a:solidFill>
              <a:srgbClr val="17375E"/>
            </a:solidFill>
            <a:prstDash val="solid"/>
          </a:ln>
          <a:effectLst/>
        </p:spPr>
      </p:cxnSp>
      <p:pic>
        <p:nvPicPr>
          <p:cNvPr id="10"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5876925" y="4587088"/>
            <a:ext cx="2830514"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5325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4"/>
          <p:cNvSpPr txBox="1">
            <a:spLocks/>
          </p:cNvSpPr>
          <p:nvPr/>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chemeClr val="bg1"/>
                </a:solidFill>
                <a:ea typeface="ヒラギノ角ゴ Pro W3" charset="0"/>
              </a:rPr>
              <a:pPr defTabSz="457200">
                <a:defRPr/>
              </a:pPr>
              <a:t>‹#›</a:t>
            </a:fld>
            <a:endParaRPr lang="en-US" dirty="0">
              <a:solidFill>
                <a:schemeClr val="bg1"/>
              </a:solidFill>
              <a:ea typeface="ヒラギノ角ゴ Pro W3" charset="0"/>
            </a:endParaRPr>
          </a:p>
        </p:txBody>
      </p:sp>
      <p:sp>
        <p:nvSpPr>
          <p:cNvPr id="6" name="Rectangle 5"/>
          <p:cNvSpPr/>
          <p:nvPr/>
        </p:nvSpPr>
        <p:spPr>
          <a:xfrm>
            <a:off x="0" y="590550"/>
            <a:ext cx="9144837" cy="3962400"/>
          </a:xfrm>
          <a:prstGeom prst="rect">
            <a:avLst/>
          </a:prstGeom>
          <a:solidFill>
            <a:schemeClr val="bg1">
              <a:lumMod val="65000"/>
            </a:schemeClr>
          </a:solidFill>
          <a:ln w="9525"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BACC6"/>
              </a:solidFill>
              <a:effectLst/>
              <a:uLnTx/>
              <a:uFillTx/>
              <a:latin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85678" y="4580851"/>
            <a:ext cx="3678936"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125967"/>
      </p:ext>
    </p:extLst>
  </p:cSld>
  <p:clrMap bg1="lt1" tx1="dk1" bg2="lt2" tx2="dk2" accent1="accent1" accent2="accent2" accent3="accent3" accent4="accent4" accent5="accent5" accent6="accent6" hlink="hlink" folHlink="folHlink"/>
  <p:sldLayoutIdLst>
    <p:sldLayoutId id="2147483871" r:id="rId1"/>
  </p:sldLayoutIdLst>
  <p:hf sldNum="0" hdr="0" ftr="0" dt="0"/>
  <p:txStyles>
    <p:titleStyle>
      <a:lvl1pPr algn="l" rtl="0" eaLnBrk="0" fontAlgn="base" hangingPunct="0">
        <a:spcBef>
          <a:spcPct val="0"/>
        </a:spcBef>
        <a:spcAft>
          <a:spcPct val="0"/>
        </a:spcAft>
        <a:defRPr sz="2000" cap="all">
          <a:solidFill>
            <a:srgbClr val="004F8C"/>
          </a:solidFill>
          <a:latin typeface="Ford Antenna Medium" pitchFamily="50" charset="0"/>
          <a:ea typeface="+mj-ea"/>
          <a:cs typeface="+mj-cs"/>
        </a:defRPr>
      </a:lvl1pPr>
      <a:lvl2pPr algn="l" rtl="0" eaLnBrk="0" fontAlgn="base" hangingPunct="0">
        <a:spcBef>
          <a:spcPct val="0"/>
        </a:spcBef>
        <a:spcAft>
          <a:spcPct val="0"/>
        </a:spcAft>
        <a:defRPr sz="2000">
          <a:solidFill>
            <a:srgbClr val="005DA2"/>
          </a:solidFill>
          <a:latin typeface="Ford Antenna Medium" pitchFamily="50" charset="0"/>
        </a:defRPr>
      </a:lvl2pPr>
      <a:lvl3pPr algn="l" rtl="0" eaLnBrk="0" fontAlgn="base" hangingPunct="0">
        <a:spcBef>
          <a:spcPct val="0"/>
        </a:spcBef>
        <a:spcAft>
          <a:spcPct val="0"/>
        </a:spcAft>
        <a:defRPr sz="2000">
          <a:solidFill>
            <a:srgbClr val="005DA2"/>
          </a:solidFill>
          <a:latin typeface="Ford Antenna Medium" pitchFamily="50" charset="0"/>
        </a:defRPr>
      </a:lvl3pPr>
      <a:lvl4pPr algn="l" rtl="0" eaLnBrk="0" fontAlgn="base" hangingPunct="0">
        <a:spcBef>
          <a:spcPct val="0"/>
        </a:spcBef>
        <a:spcAft>
          <a:spcPct val="0"/>
        </a:spcAft>
        <a:defRPr sz="2000">
          <a:solidFill>
            <a:srgbClr val="005DA2"/>
          </a:solidFill>
          <a:latin typeface="Ford Antenna Medium" pitchFamily="50" charset="0"/>
        </a:defRPr>
      </a:lvl4pPr>
      <a:lvl5pPr algn="l" rtl="0" eaLnBrk="0" fontAlgn="base" hangingPunct="0">
        <a:spcBef>
          <a:spcPct val="0"/>
        </a:spcBef>
        <a:spcAft>
          <a:spcPct val="0"/>
        </a:spcAft>
        <a:defRPr sz="2000">
          <a:solidFill>
            <a:srgbClr val="005DA2"/>
          </a:solidFill>
          <a:latin typeface="Ford Antenna Medium" pitchFamily="50" charset="0"/>
        </a:defRPr>
      </a:lvl5pPr>
      <a:lvl6pPr marL="457200" algn="l" rtl="0" fontAlgn="base">
        <a:spcBef>
          <a:spcPct val="0"/>
        </a:spcBef>
        <a:spcAft>
          <a:spcPct val="0"/>
        </a:spcAft>
        <a:defRPr sz="2400" b="1" i="1">
          <a:solidFill>
            <a:schemeClr val="tx2"/>
          </a:solidFill>
          <a:latin typeface="Arial" charset="0"/>
        </a:defRPr>
      </a:lvl6pPr>
      <a:lvl7pPr marL="914400" algn="l" rtl="0" fontAlgn="base">
        <a:spcBef>
          <a:spcPct val="0"/>
        </a:spcBef>
        <a:spcAft>
          <a:spcPct val="0"/>
        </a:spcAft>
        <a:defRPr sz="2400" b="1" i="1">
          <a:solidFill>
            <a:schemeClr val="tx2"/>
          </a:solidFill>
          <a:latin typeface="Arial" charset="0"/>
        </a:defRPr>
      </a:lvl7pPr>
      <a:lvl8pPr marL="1371600" algn="l" rtl="0" fontAlgn="base">
        <a:spcBef>
          <a:spcPct val="0"/>
        </a:spcBef>
        <a:spcAft>
          <a:spcPct val="0"/>
        </a:spcAft>
        <a:defRPr sz="2400" b="1" i="1">
          <a:solidFill>
            <a:schemeClr val="tx2"/>
          </a:solidFill>
          <a:latin typeface="Arial" charset="0"/>
        </a:defRPr>
      </a:lvl8pPr>
      <a:lvl9pPr marL="1828800" algn="l" rtl="0" fontAlgn="base">
        <a:spcBef>
          <a:spcPct val="0"/>
        </a:spcBef>
        <a:spcAft>
          <a:spcPct val="0"/>
        </a:spcAft>
        <a:defRPr sz="2400" b="1" i="1">
          <a:solidFill>
            <a:schemeClr val="tx2"/>
          </a:solidFill>
          <a:latin typeface="Arial" charset="0"/>
        </a:defRPr>
      </a:lvl9pPr>
    </p:titleStyle>
    <p:bodyStyle>
      <a:lvl1pPr marL="342900" indent="-342900" algn="l" rtl="0" eaLnBrk="0" fontAlgn="base" hangingPunct="0">
        <a:lnSpc>
          <a:spcPct val="95000"/>
        </a:lnSpc>
        <a:spcBef>
          <a:spcPts val="600"/>
        </a:spcBef>
        <a:spcAft>
          <a:spcPct val="0"/>
        </a:spcAft>
        <a:buChar char="•"/>
        <a:defRPr sz="2000">
          <a:solidFill>
            <a:schemeClr val="tx1"/>
          </a:solidFill>
          <a:latin typeface="Ford Antenna Medium" pitchFamily="50" charset="0"/>
          <a:ea typeface="+mn-ea"/>
          <a:cs typeface="+mn-cs"/>
        </a:defRPr>
      </a:lvl1pPr>
      <a:lvl2pPr marL="742950" indent="-285750" algn="l" rtl="0" eaLnBrk="0" fontAlgn="base" hangingPunct="0">
        <a:lnSpc>
          <a:spcPct val="95000"/>
        </a:lnSpc>
        <a:spcBef>
          <a:spcPts val="600"/>
        </a:spcBef>
        <a:spcAft>
          <a:spcPct val="0"/>
        </a:spcAft>
        <a:buChar char="–"/>
        <a:defRPr>
          <a:solidFill>
            <a:schemeClr val="tx1"/>
          </a:solidFill>
          <a:latin typeface="Ford Antenna Medium" pitchFamily="50" charset="0"/>
        </a:defRPr>
      </a:lvl2pPr>
      <a:lvl3pPr marL="11430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3pPr>
      <a:lvl4pPr marL="16002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4pPr>
      <a:lvl5pPr marL="2057400" indent="-228600" algn="l" rtl="0" eaLnBrk="0" fontAlgn="base" hangingPunct="0">
        <a:lnSpc>
          <a:spcPct val="95000"/>
        </a:lnSpc>
        <a:spcBef>
          <a:spcPts val="600"/>
        </a:spcBef>
        <a:spcAft>
          <a:spcPct val="0"/>
        </a:spcAft>
        <a:buChar char="»"/>
        <a:defRPr sz="1600">
          <a:solidFill>
            <a:schemeClr val="tx1"/>
          </a:solidFill>
          <a:latin typeface="Ford Antenna Medium" pitchFamily="50"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p:nvCxnSpPr>
        <p:spPr>
          <a:xfrm>
            <a:off x="457200" y="663575"/>
            <a:ext cx="8229600" cy="0"/>
          </a:xfrm>
          <a:prstGeom prst="line">
            <a:avLst/>
          </a:prstGeom>
          <a:noFill/>
          <a:ln w="12700" cap="flat" cmpd="sng" algn="ctr">
            <a:solidFill>
              <a:srgbClr val="A6A6A6"/>
            </a:solidFill>
            <a:prstDash val="solid"/>
          </a:ln>
          <a:effectLst/>
        </p:spPr>
      </p:cxnSp>
      <p:cxnSp>
        <p:nvCxnSpPr>
          <p:cNvPr id="8" name="Straight Connector 7"/>
          <p:cNvCxnSpPr/>
          <p:nvPr/>
        </p:nvCxnSpPr>
        <p:spPr>
          <a:xfrm>
            <a:off x="457200" y="4705350"/>
            <a:ext cx="5263376" cy="0"/>
          </a:xfrm>
          <a:prstGeom prst="line">
            <a:avLst/>
          </a:prstGeom>
          <a:noFill/>
          <a:ln w="28575" cap="flat" cmpd="sng" algn="ctr">
            <a:solidFill>
              <a:srgbClr val="17375E"/>
            </a:solidFill>
            <a:prstDash val="solid"/>
          </a:ln>
          <a:effectLst/>
        </p:spPr>
      </p:cxnSp>
      <p:pic>
        <p:nvPicPr>
          <p:cNvPr id="9"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5876925" y="4476750"/>
            <a:ext cx="2830514"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txBox="1">
            <a:spLocks/>
          </p:cNvSpPr>
          <p:nvPr userDrawn="1"/>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999999"/>
                </a:solidFill>
                <a:ea typeface="ヒラギノ角ゴ Pro W3" charset="0"/>
              </a:rPr>
              <a:pPr defTabSz="457200">
                <a:defRPr/>
              </a:pPr>
              <a:t>‹#›</a:t>
            </a:fld>
            <a:endParaRPr lang="en-US" dirty="0">
              <a:solidFill>
                <a:srgbClr val="999999"/>
              </a:solidFill>
              <a:ea typeface="ヒラギノ角ゴ Pro W3" charset="0"/>
            </a:endParaRPr>
          </a:p>
        </p:txBody>
      </p:sp>
    </p:spTree>
    <p:extLst>
      <p:ext uri="{BB962C8B-B14F-4D97-AF65-F5344CB8AC3E}">
        <p14:creationId xmlns:p14="http://schemas.microsoft.com/office/powerpoint/2010/main" val="153349441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p:cNvSpPr txBox="1">
            <a:spLocks/>
          </p:cNvSpPr>
          <p:nvPr userDrawn="1"/>
        </p:nvSpPr>
        <p:spPr>
          <a:xfrm>
            <a:off x="8701088" y="4721225"/>
            <a:ext cx="442912" cy="365125"/>
          </a:xfrm>
          <a:prstGeom prst="rect">
            <a:avLst/>
          </a:prstGeom>
        </p:spPr>
        <p:txBody>
          <a:bodyPr vert="horz" lIns="0" tIns="0" rIns="0" bIns="0" rtlCol="0" anchor="ctr"/>
          <a:lstStyle>
            <a:defPPr>
              <a:defRPr lang="en-US"/>
            </a:defPPr>
            <a:lvl1pPr algn="ctr" rtl="0" fontAlgn="base">
              <a:spcBef>
                <a:spcPct val="0"/>
              </a:spcBef>
              <a:spcAft>
                <a:spcPct val="0"/>
              </a:spcAft>
              <a:defRPr sz="800" b="0" i="0" kern="1200">
                <a:solidFill>
                  <a:schemeClr val="accent5"/>
                </a:solidFill>
                <a:latin typeface="Ford Antenna Regular"/>
                <a:ea typeface="+mn-ea"/>
                <a:cs typeface="Ford Antenna Regular"/>
              </a:defRPr>
            </a:lvl1pPr>
            <a:lvl2pPr marL="457200" algn="l" rtl="0" fontAlgn="base">
              <a:spcBef>
                <a:spcPct val="0"/>
              </a:spcBef>
              <a:spcAft>
                <a:spcPct val="0"/>
              </a:spcAft>
              <a:defRPr sz="12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2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2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200" b="1" kern="1200">
                <a:solidFill>
                  <a:srgbClr val="000000"/>
                </a:solidFill>
                <a:latin typeface="Arial" pitchFamily="34" charset="0"/>
                <a:ea typeface="+mn-ea"/>
                <a:cs typeface="Arial" pitchFamily="34" charset="0"/>
              </a:defRPr>
            </a:lvl5pPr>
            <a:lvl6pPr marL="2286000" algn="l" defTabSz="914400" rtl="0" eaLnBrk="1" latinLnBrk="0" hangingPunct="1">
              <a:defRPr sz="1200" b="1" kern="1200">
                <a:solidFill>
                  <a:srgbClr val="000000"/>
                </a:solidFill>
                <a:latin typeface="Arial" pitchFamily="34" charset="0"/>
                <a:ea typeface="+mn-ea"/>
                <a:cs typeface="Arial" pitchFamily="34" charset="0"/>
              </a:defRPr>
            </a:lvl6pPr>
            <a:lvl7pPr marL="2743200" algn="l" defTabSz="914400" rtl="0" eaLnBrk="1" latinLnBrk="0" hangingPunct="1">
              <a:defRPr sz="1200" b="1" kern="1200">
                <a:solidFill>
                  <a:srgbClr val="000000"/>
                </a:solidFill>
                <a:latin typeface="Arial" pitchFamily="34" charset="0"/>
                <a:ea typeface="+mn-ea"/>
                <a:cs typeface="Arial" pitchFamily="34" charset="0"/>
              </a:defRPr>
            </a:lvl7pPr>
            <a:lvl8pPr marL="3200400" algn="l" defTabSz="914400" rtl="0" eaLnBrk="1" latinLnBrk="0" hangingPunct="1">
              <a:defRPr sz="1200" b="1" kern="1200">
                <a:solidFill>
                  <a:srgbClr val="000000"/>
                </a:solidFill>
                <a:latin typeface="Arial" pitchFamily="34" charset="0"/>
                <a:ea typeface="+mn-ea"/>
                <a:cs typeface="Arial" pitchFamily="34" charset="0"/>
              </a:defRPr>
            </a:lvl8pPr>
            <a:lvl9pPr marL="3657600" algn="l" defTabSz="914400" rtl="0" eaLnBrk="1" latinLnBrk="0" hangingPunct="1">
              <a:defRPr sz="1200" b="1" kern="1200">
                <a:solidFill>
                  <a:srgbClr val="000000"/>
                </a:solidFill>
                <a:latin typeface="Arial" pitchFamily="34" charset="0"/>
                <a:ea typeface="+mn-ea"/>
                <a:cs typeface="Arial" pitchFamily="34" charset="0"/>
              </a:defRPr>
            </a:lvl9pPr>
          </a:lstStyle>
          <a:p>
            <a:pPr defTabSz="457200">
              <a:defRPr/>
            </a:pPr>
            <a:fld id="{41A33A19-E7D3-CE47-A771-737A500C8343}" type="slidenum">
              <a:rPr lang="en-US" smtClean="0">
                <a:solidFill>
                  <a:srgbClr val="999999"/>
                </a:solidFill>
                <a:ea typeface="ヒラギノ角ゴ Pro W3" charset="0"/>
              </a:rPr>
              <a:pPr defTabSz="457200">
                <a:defRPr/>
              </a:pPr>
              <a:t>‹#›</a:t>
            </a:fld>
            <a:endParaRPr lang="en-US" dirty="0">
              <a:solidFill>
                <a:srgbClr val="999999"/>
              </a:solidFill>
              <a:ea typeface="ヒラギノ角ゴ Pro W3" charset="0"/>
            </a:endParaRPr>
          </a:p>
        </p:txBody>
      </p:sp>
    </p:spTree>
    <p:extLst>
      <p:ext uri="{BB962C8B-B14F-4D97-AF65-F5344CB8AC3E}">
        <p14:creationId xmlns:p14="http://schemas.microsoft.com/office/powerpoint/2010/main" val="114862509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a-guide-to-decision-trees-for-machine-learning-and-data-science-fe2607241956"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wardsdatascience.com/a-guide-to-decision-trees-for-machine-learning-and-data-science-fe2607241956"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wardsdatascience.com/a-guide-to-decision-trees-for-machine-learning-and-data-science-fe2607241956"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Confusion_matrix" TargetMode="Externa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3200400" y="1428750"/>
            <a:ext cx="5808800" cy="547706"/>
          </a:xfrm>
          <a:prstGeom prst="rect">
            <a:avLst/>
          </a:prstGeom>
        </p:spPr>
        <p:txBody>
          <a:bodyPr/>
          <a:lstStyle>
            <a:lvl1pPr algn="l" defTabSz="457200" rtl="0" eaLnBrk="0" fontAlgn="base" hangingPunct="0">
              <a:spcBef>
                <a:spcPct val="0"/>
              </a:spcBef>
              <a:spcAft>
                <a:spcPct val="0"/>
              </a:spcAft>
              <a:defRPr sz="1800" b="1" i="0" kern="1200" cap="all">
                <a:solidFill>
                  <a:schemeClr val="bg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r>
              <a:rPr kumimoji="0" lang="en-US" sz="3200" i="0" u="none" strike="noStrike" kern="1200" cap="all" spc="0" normalizeH="0" baseline="0" noProof="0" dirty="0">
                <a:ln>
                  <a:noFill/>
                </a:ln>
                <a:solidFill>
                  <a:sysClr val="window" lastClr="FFFFFF"/>
                </a:solidFill>
                <a:effectLst/>
                <a:uLnTx/>
                <a:uFillTx/>
                <a:ea typeface="ヒラギノ角ゴ Pro W3" pitchFamily="-108" charset="-128"/>
              </a:rPr>
              <a:t>Solving problems with </a:t>
            </a:r>
            <a:r>
              <a:rPr kumimoji="0" lang="en-US" sz="3200" i="0" u="none" strike="noStrike" kern="1200" cap="all" spc="0" normalizeH="0" noProof="0" dirty="0">
                <a:ln>
                  <a:noFill/>
                </a:ln>
                <a:solidFill>
                  <a:sysClr val="window" lastClr="FFFFFF"/>
                </a:solidFill>
                <a:effectLst/>
                <a:uLnTx/>
                <a:uFillTx/>
                <a:ea typeface="ヒラギノ角ゴ Pro W3" pitchFamily="-108" charset="-128"/>
              </a:rPr>
              <a:t>AI/ML</a:t>
            </a:r>
            <a:endParaRPr kumimoji="0" lang="en-US" sz="2400" i="0" u="none" strike="noStrike" kern="1200" cap="all" spc="0" normalizeH="0" baseline="0" noProof="0" dirty="0">
              <a:ln>
                <a:noFill/>
              </a:ln>
              <a:solidFill>
                <a:sysClr val="window" lastClr="FFFFFF"/>
              </a:solidFill>
              <a:effectLst/>
              <a:uLnTx/>
              <a:uFillTx/>
              <a:ea typeface="ヒラギノ角ゴ Pro W3" pitchFamily="-108" charset="-128"/>
            </a:endParaRPr>
          </a:p>
        </p:txBody>
      </p:sp>
    </p:spTree>
    <p:extLst>
      <p:ext uri="{BB962C8B-B14F-4D97-AF65-F5344CB8AC3E}">
        <p14:creationId xmlns:p14="http://schemas.microsoft.com/office/powerpoint/2010/main" val="243116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bwMode="auto">
          <a:xfrm>
            <a:off x="8480201" y="1475932"/>
            <a:ext cx="779"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15" name="Straight Connector 14"/>
          <p:cNvCxnSpPr/>
          <p:nvPr/>
        </p:nvCxnSpPr>
        <p:spPr bwMode="auto">
          <a:xfrm>
            <a:off x="2092858" y="1475932"/>
            <a:ext cx="5486"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16" name="Straight Connector 15"/>
          <p:cNvCxnSpPr/>
          <p:nvPr/>
        </p:nvCxnSpPr>
        <p:spPr bwMode="auto">
          <a:xfrm>
            <a:off x="5284684" y="1475932"/>
            <a:ext cx="12231"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17" name="Straight Connector 16"/>
          <p:cNvCxnSpPr/>
          <p:nvPr/>
        </p:nvCxnSpPr>
        <p:spPr bwMode="auto">
          <a:xfrm>
            <a:off x="491410" y="3946850"/>
            <a:ext cx="7989570" cy="0"/>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18" name="Straight Connector 17"/>
          <p:cNvCxnSpPr/>
          <p:nvPr/>
        </p:nvCxnSpPr>
        <p:spPr bwMode="auto">
          <a:xfrm>
            <a:off x="3686926" y="1475932"/>
            <a:ext cx="7960"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19" name="Straight Connector 18"/>
          <p:cNvCxnSpPr/>
          <p:nvPr/>
        </p:nvCxnSpPr>
        <p:spPr bwMode="auto">
          <a:xfrm>
            <a:off x="6882442" y="1475932"/>
            <a:ext cx="16502"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20" name="Straight Connector 19"/>
          <p:cNvCxnSpPr/>
          <p:nvPr/>
        </p:nvCxnSpPr>
        <p:spPr bwMode="auto">
          <a:xfrm>
            <a:off x="491410" y="1475932"/>
            <a:ext cx="0" cy="2470918"/>
          </a:xfrm>
          <a:prstGeom prst="line">
            <a:avLst/>
          </a:prstGeom>
          <a:solidFill>
            <a:schemeClr val="accent1"/>
          </a:solidFill>
          <a:ln w="3175" cap="flat" cmpd="sng" algn="ctr">
            <a:solidFill>
              <a:schemeClr val="tx2"/>
            </a:solidFill>
            <a:prstDash val="dash"/>
            <a:round/>
            <a:headEnd type="none" w="med" len="med"/>
            <a:tailEnd type="none" w="med" len="med"/>
          </a:ln>
          <a:effectLst/>
        </p:spPr>
      </p:cxnSp>
      <p:graphicFrame>
        <p:nvGraphicFramePr>
          <p:cNvPr id="21" name="Table 20"/>
          <p:cNvGraphicFramePr>
            <a:graphicFrameLocks noGrp="1"/>
          </p:cNvGraphicFramePr>
          <p:nvPr>
            <p:extLst>
              <p:ext uri="{D42A27DB-BD31-4B8C-83A1-F6EECF244321}">
                <p14:modId xmlns:p14="http://schemas.microsoft.com/office/powerpoint/2010/main" val="1462578846"/>
              </p:ext>
            </p:extLst>
          </p:nvPr>
        </p:nvGraphicFramePr>
        <p:xfrm>
          <a:off x="537011" y="1548821"/>
          <a:ext cx="1514000" cy="2948940"/>
        </p:xfrm>
        <a:graphic>
          <a:graphicData uri="http://schemas.openxmlformats.org/drawingml/2006/table">
            <a:tbl>
              <a:tblPr firstRow="1" bandRow="1">
                <a:tableStyleId>{2D5ABB26-0587-4C30-8999-92F81FD0307C}</a:tableStyleId>
              </a:tblPr>
              <a:tblGrid>
                <a:gridCol w="1514000">
                  <a:extLst>
                    <a:ext uri="{9D8B030D-6E8A-4147-A177-3AD203B41FA5}">
                      <a16:colId xmlns:a16="http://schemas.microsoft.com/office/drawing/2014/main" val="1348828545"/>
                    </a:ext>
                  </a:extLst>
                </a:gridCol>
              </a:tblGrid>
              <a:tr h="34290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a:tabLst/>
                        <a:defRPr/>
                      </a:pPr>
                      <a:r>
                        <a:rPr lang="en-US" sz="900" b="0" kern="1200" baseline="0" dirty="0">
                          <a:solidFill>
                            <a:schemeClr val="tx1"/>
                          </a:solidFill>
                          <a:latin typeface="+mn-lt"/>
                          <a:ea typeface="+mn-ea"/>
                          <a:cs typeface="+mn-cs"/>
                        </a:rPr>
                        <a:t>Understand the business problem</a:t>
                      </a:r>
                    </a:p>
                  </a:txBody>
                  <a:tcPr marL="68580" marR="68580" marT="34290" marB="34290"/>
                </a:tc>
                <a:extLst>
                  <a:ext uri="{0D108BD9-81ED-4DB2-BD59-A6C34878D82A}">
                    <a16:rowId xmlns:a16="http://schemas.microsoft.com/office/drawing/2014/main" val="515435713"/>
                  </a:ext>
                </a:extLst>
              </a:tr>
              <a:tr h="75438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startAt="2"/>
                        <a:tabLst/>
                        <a:defRPr/>
                      </a:pPr>
                      <a:r>
                        <a:rPr lang="en-US" sz="900" b="0" kern="1200" baseline="0" dirty="0">
                          <a:solidFill>
                            <a:schemeClr val="tx1"/>
                          </a:solidFill>
                          <a:latin typeface="+mn-lt"/>
                          <a:ea typeface="+mn-ea"/>
                          <a:cs typeface="+mn-cs"/>
                        </a:rPr>
                        <a:t>Check if there is related work that was completed or in the process of being developed in GDIA</a:t>
                      </a:r>
                    </a:p>
                  </a:txBody>
                  <a:tcPr marL="68580" marR="68580" marT="34290" marB="34290"/>
                </a:tc>
                <a:extLst>
                  <a:ext uri="{0D108BD9-81ED-4DB2-BD59-A6C34878D82A}">
                    <a16:rowId xmlns:a16="http://schemas.microsoft.com/office/drawing/2014/main" val="3590219215"/>
                  </a:ext>
                </a:extLst>
              </a:tr>
              <a:tr h="34290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startAt="3"/>
                        <a:tabLst/>
                        <a:defRPr/>
                      </a:pPr>
                      <a:r>
                        <a:rPr lang="en-US" sz="900" b="0" kern="1200" baseline="0" dirty="0">
                          <a:solidFill>
                            <a:schemeClr val="tx1"/>
                          </a:solidFill>
                          <a:latin typeface="+mn-lt"/>
                          <a:ea typeface="+mn-ea"/>
                          <a:cs typeface="+mn-cs"/>
                        </a:rPr>
                        <a:t>Discuss alternate analytic methods</a:t>
                      </a:r>
                    </a:p>
                  </a:txBody>
                  <a:tcPr marL="68580" marR="68580" marT="34290" marB="34290"/>
                </a:tc>
                <a:extLst>
                  <a:ext uri="{0D108BD9-81ED-4DB2-BD59-A6C34878D82A}">
                    <a16:rowId xmlns:a16="http://schemas.microsoft.com/office/drawing/2014/main" val="350922287"/>
                  </a:ext>
                </a:extLst>
              </a:tr>
              <a:tr h="48006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startAt="3"/>
                        <a:tabLst/>
                        <a:defRPr/>
                      </a:pPr>
                      <a:r>
                        <a:rPr lang="en-US" sz="900" b="0" kern="1200" baseline="0" dirty="0">
                          <a:solidFill>
                            <a:schemeClr val="tx1"/>
                          </a:solidFill>
                          <a:latin typeface="+mn-lt"/>
                          <a:ea typeface="+mn-ea"/>
                          <a:cs typeface="+mn-cs"/>
                        </a:rPr>
                        <a:t>Ensure that solution can be integrated into business process</a:t>
                      </a:r>
                    </a:p>
                  </a:txBody>
                  <a:tcPr marL="68580" marR="68580" marT="34290" marB="34290"/>
                </a:tc>
                <a:extLst>
                  <a:ext uri="{0D108BD9-81ED-4DB2-BD59-A6C34878D82A}">
                    <a16:rowId xmlns:a16="http://schemas.microsoft.com/office/drawing/2014/main" val="4206525821"/>
                  </a:ext>
                </a:extLst>
              </a:tr>
              <a:tr h="61722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startAt="5"/>
                        <a:tabLst/>
                        <a:defRPr/>
                      </a:pPr>
                      <a:r>
                        <a:rPr lang="en-US" sz="900" b="0" kern="1200" baseline="0" dirty="0">
                          <a:solidFill>
                            <a:schemeClr val="tx1"/>
                          </a:solidFill>
                          <a:latin typeface="+mn-lt"/>
                          <a:ea typeface="+mn-ea"/>
                          <a:cs typeface="+mn-cs"/>
                        </a:rPr>
                        <a:t>Structure the business problem for analytic solution</a:t>
                      </a:r>
                    </a:p>
                    <a:p>
                      <a:pPr marL="228600" marR="0" lvl="0" indent="-228600" algn="l" defTabSz="1085491" rtl="0" eaLnBrk="1" fontAlgn="auto" latinLnBrk="0" hangingPunct="1">
                        <a:lnSpc>
                          <a:spcPct val="100000"/>
                        </a:lnSpc>
                        <a:spcBef>
                          <a:spcPts val="0"/>
                        </a:spcBef>
                        <a:spcAft>
                          <a:spcPts val="0"/>
                        </a:spcAft>
                        <a:buClrTx/>
                        <a:buSzTx/>
                        <a:buFont typeface="+mj-lt"/>
                        <a:buAutoNum type="arabicPeriod" startAt="5"/>
                        <a:tabLst/>
                        <a:defRPr/>
                      </a:pPr>
                      <a:endParaRPr lang="en-US" sz="900" b="0" kern="1200" baseline="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992263693"/>
                  </a:ext>
                </a:extLst>
              </a:tr>
              <a:tr h="205740">
                <a:tc>
                  <a:txBody>
                    <a:bodyPr/>
                    <a:lstStyle/>
                    <a:p>
                      <a:pPr marL="228600" indent="-228600">
                        <a:buFont typeface="+mj-lt"/>
                        <a:buAutoNum type="arabicPeriod"/>
                      </a:pPr>
                      <a:endParaRPr lang="en-US" sz="900" b="0" kern="1200" baseline="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25215893"/>
                  </a:ext>
                </a:extLst>
              </a:tr>
              <a:tr h="205740">
                <a:tc>
                  <a:txBody>
                    <a:bodyPr/>
                    <a:lstStyle/>
                    <a:p>
                      <a:pPr marL="228600" indent="-228600">
                        <a:buFont typeface="+mj-lt"/>
                        <a:buAutoNum type="arabicPeriod"/>
                      </a:pPr>
                      <a:endParaRPr lang="en-US" sz="900" b="0" kern="1200" baseline="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3713959706"/>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37612165"/>
              </p:ext>
            </p:extLst>
          </p:nvPr>
        </p:nvGraphicFramePr>
        <p:xfrm>
          <a:off x="2137768" y="1548821"/>
          <a:ext cx="1514000" cy="1946910"/>
        </p:xfrm>
        <a:graphic>
          <a:graphicData uri="http://schemas.openxmlformats.org/drawingml/2006/table">
            <a:tbl>
              <a:tblPr firstRow="1" bandRow="1">
                <a:tableStyleId>{2D5ABB26-0587-4C30-8999-92F81FD0307C}</a:tableStyleId>
              </a:tblPr>
              <a:tblGrid>
                <a:gridCol w="1514000">
                  <a:extLst>
                    <a:ext uri="{9D8B030D-6E8A-4147-A177-3AD203B41FA5}">
                      <a16:colId xmlns:a16="http://schemas.microsoft.com/office/drawing/2014/main" val="1348828545"/>
                    </a:ext>
                  </a:extLst>
                </a:gridCol>
              </a:tblGrid>
              <a:tr h="1611630">
                <a:tc>
                  <a:txBody>
                    <a:bodyPr/>
                    <a:lstStyle/>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dirty="0">
                          <a:solidFill>
                            <a:schemeClr val="tx1"/>
                          </a:solidFill>
                        </a:rPr>
                        <a:t>Obtain</a:t>
                      </a:r>
                      <a:r>
                        <a:rPr lang="en-US" sz="900" b="0" baseline="0" dirty="0">
                          <a:solidFill>
                            <a:schemeClr val="tx1"/>
                          </a:solidFill>
                        </a:rPr>
                        <a:t> Information/data relative to the analytic model to be made</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rPr>
                        <a:t>Collect the data</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rPr>
                        <a:t>Understand the data and make sure data definitions match the business operational definitions</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rPr>
                        <a:t>Prepare the data</a:t>
                      </a:r>
                      <a:endParaRPr lang="en-US" sz="900" b="0" dirty="0">
                        <a:solidFill>
                          <a:schemeClr val="tx1"/>
                        </a:solidFill>
                      </a:endParaRPr>
                    </a:p>
                  </a:txBody>
                  <a:tcPr marL="68580" marR="68580" marT="34290" marB="34290"/>
                </a:tc>
                <a:extLst>
                  <a:ext uri="{0D108BD9-81ED-4DB2-BD59-A6C34878D82A}">
                    <a16:rowId xmlns:a16="http://schemas.microsoft.com/office/drawing/2014/main" val="515435713"/>
                  </a:ext>
                </a:extLst>
              </a:tr>
              <a:tr h="278130">
                <a:tc>
                  <a:txBody>
                    <a:bodyPr/>
                    <a:lstStyle/>
                    <a:p>
                      <a:pPr marL="228600" marR="0" lvl="0" indent="-228600" algn="l" defTabSz="1085491" rtl="0" eaLnBrk="1" fontAlgn="auto" latinLnBrk="0" hangingPunct="1">
                        <a:lnSpc>
                          <a:spcPct val="100000"/>
                        </a:lnSpc>
                        <a:spcBef>
                          <a:spcPts val="0"/>
                        </a:spcBef>
                        <a:spcAft>
                          <a:spcPts val="0"/>
                        </a:spcAft>
                        <a:buClrTx/>
                        <a:buSzTx/>
                        <a:buFont typeface="+mj-lt"/>
                        <a:buAutoNum type="arabicPeriod"/>
                        <a:tabLst/>
                        <a:defRPr/>
                      </a:pPr>
                      <a:endParaRPr lang="en-US" sz="900" b="0" kern="1200" baseline="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372388794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305558604"/>
              </p:ext>
            </p:extLst>
          </p:nvPr>
        </p:nvGraphicFramePr>
        <p:xfrm>
          <a:off x="3738526" y="1548820"/>
          <a:ext cx="1514000" cy="1330103"/>
        </p:xfrm>
        <a:graphic>
          <a:graphicData uri="http://schemas.openxmlformats.org/drawingml/2006/table">
            <a:tbl>
              <a:tblPr firstRow="1" bandRow="1">
                <a:tableStyleId>{2D5ABB26-0587-4C30-8999-92F81FD0307C}</a:tableStyleId>
              </a:tblPr>
              <a:tblGrid>
                <a:gridCol w="1514000">
                  <a:extLst>
                    <a:ext uri="{9D8B030D-6E8A-4147-A177-3AD203B41FA5}">
                      <a16:colId xmlns:a16="http://schemas.microsoft.com/office/drawing/2014/main" val="1348828545"/>
                    </a:ext>
                  </a:extLst>
                </a:gridCol>
              </a:tblGrid>
              <a:tr h="1330103">
                <a:tc>
                  <a:txBody>
                    <a:bodyPr/>
                    <a:lstStyle/>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latin typeface="+mn-lt"/>
                        </a:rPr>
                        <a:t>Evaluate, select, and  implement analytic methods</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latin typeface="+mn-lt"/>
                        </a:rPr>
                        <a:t>Validate – out of sample/time validation</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latin typeface="+mn-lt"/>
                        </a:rPr>
                        <a:t>Assess uncertainty</a:t>
                      </a:r>
                    </a:p>
                    <a:p>
                      <a:pPr marL="0" marR="0" lvl="0" indent="0" algn="l" defTabSz="1085491" rtl="0" eaLnBrk="1" fontAlgn="auto" latinLnBrk="0" hangingPunct="1">
                        <a:lnSpc>
                          <a:spcPct val="100000"/>
                        </a:lnSpc>
                        <a:spcBef>
                          <a:spcPts val="600"/>
                        </a:spcBef>
                        <a:spcAft>
                          <a:spcPts val="0"/>
                        </a:spcAft>
                        <a:buClrTx/>
                        <a:buSzTx/>
                        <a:buFont typeface="+mj-lt"/>
                        <a:buNone/>
                        <a:tabLst/>
                        <a:defRPr/>
                      </a:pPr>
                      <a:endParaRPr lang="en-US" sz="900" dirty="0">
                        <a:solidFill>
                          <a:schemeClr val="tx1"/>
                        </a:solidFill>
                      </a:endParaRPr>
                    </a:p>
                  </a:txBody>
                  <a:tcPr marL="68580" marR="68580" marT="34290" marB="34290"/>
                </a:tc>
                <a:extLst>
                  <a:ext uri="{0D108BD9-81ED-4DB2-BD59-A6C34878D82A}">
                    <a16:rowId xmlns:a16="http://schemas.microsoft.com/office/drawing/2014/main" val="51543571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235551160"/>
              </p:ext>
            </p:extLst>
          </p:nvPr>
        </p:nvGraphicFramePr>
        <p:xfrm>
          <a:off x="5339283" y="1548821"/>
          <a:ext cx="1514000" cy="1729740"/>
        </p:xfrm>
        <a:graphic>
          <a:graphicData uri="http://schemas.openxmlformats.org/drawingml/2006/table">
            <a:tbl>
              <a:tblPr firstRow="1" bandRow="1">
                <a:tableStyleId>{2D5ABB26-0587-4C30-8999-92F81FD0307C}</a:tableStyleId>
              </a:tblPr>
              <a:tblGrid>
                <a:gridCol w="1514000">
                  <a:extLst>
                    <a:ext uri="{9D8B030D-6E8A-4147-A177-3AD203B41FA5}">
                      <a16:colId xmlns:a16="http://schemas.microsoft.com/office/drawing/2014/main" val="1348828545"/>
                    </a:ext>
                  </a:extLst>
                </a:gridCol>
              </a:tblGrid>
              <a:tr h="1691640">
                <a:tc>
                  <a:txBody>
                    <a:bodyPr/>
                    <a:lstStyle/>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dirty="0">
                          <a:solidFill>
                            <a:schemeClr val="tx1"/>
                          </a:solidFill>
                          <a:latin typeface="+mn-lt"/>
                        </a:rPr>
                        <a:t>Present </a:t>
                      </a:r>
                      <a:r>
                        <a:rPr lang="en-US" sz="900" b="0" baseline="0" dirty="0">
                          <a:solidFill>
                            <a:schemeClr val="tx1"/>
                          </a:solidFill>
                          <a:latin typeface="+mn-lt"/>
                        </a:rPr>
                        <a:t>predictions/ forecasts</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latin typeface="+mn-lt"/>
                        </a:rPr>
                        <a:t>Consider “Spread” (i.e. consider how this analytic solution can be utilized in other areas)</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baseline="0" dirty="0">
                          <a:solidFill>
                            <a:schemeClr val="tx1"/>
                          </a:solidFill>
                          <a:latin typeface="+mn-lt"/>
                        </a:rPr>
                        <a:t>Be clear on the assumptions and limitations on the model so that it is used for the correct purpose</a:t>
                      </a:r>
                    </a:p>
                  </a:txBody>
                  <a:tcPr marL="68580" marR="68580" marT="34290" marB="34290"/>
                </a:tc>
                <a:extLst>
                  <a:ext uri="{0D108BD9-81ED-4DB2-BD59-A6C34878D82A}">
                    <a16:rowId xmlns:a16="http://schemas.microsoft.com/office/drawing/2014/main" val="515435713"/>
                  </a:ext>
                </a:extLst>
              </a:tr>
            </a:tbl>
          </a:graphicData>
        </a:graphic>
      </p:graphicFrame>
      <p:graphicFrame>
        <p:nvGraphicFramePr>
          <p:cNvPr id="25" name="Diagram 24"/>
          <p:cNvGraphicFramePr/>
          <p:nvPr>
            <p:extLst>
              <p:ext uri="{D42A27DB-BD31-4B8C-83A1-F6EECF244321}">
                <p14:modId xmlns:p14="http://schemas.microsoft.com/office/powerpoint/2010/main" val="1597146352"/>
              </p:ext>
            </p:extLst>
          </p:nvPr>
        </p:nvGraphicFramePr>
        <p:xfrm>
          <a:off x="457200" y="971550"/>
          <a:ext cx="8251358" cy="484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72795588"/>
              </p:ext>
            </p:extLst>
          </p:nvPr>
        </p:nvGraphicFramePr>
        <p:xfrm>
          <a:off x="6940042" y="1548821"/>
          <a:ext cx="1515618" cy="1287780"/>
        </p:xfrm>
        <a:graphic>
          <a:graphicData uri="http://schemas.openxmlformats.org/drawingml/2006/table">
            <a:tbl>
              <a:tblPr firstRow="1" bandRow="1">
                <a:tableStyleId>{2D5ABB26-0587-4C30-8999-92F81FD0307C}</a:tableStyleId>
              </a:tblPr>
              <a:tblGrid>
                <a:gridCol w="1515618">
                  <a:extLst>
                    <a:ext uri="{9D8B030D-6E8A-4147-A177-3AD203B41FA5}">
                      <a16:colId xmlns:a16="http://schemas.microsoft.com/office/drawing/2014/main" val="1348828545"/>
                    </a:ext>
                  </a:extLst>
                </a:gridCol>
              </a:tblGrid>
              <a:tr h="948690">
                <a:tc>
                  <a:txBody>
                    <a:bodyPr/>
                    <a:lstStyle/>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dirty="0">
                          <a:solidFill>
                            <a:schemeClr val="tx1"/>
                          </a:solidFill>
                        </a:rPr>
                        <a:t>Learning that will improve prediction/ forecast procedures</a:t>
                      </a:r>
                    </a:p>
                    <a:p>
                      <a:pPr marL="228600" marR="0" lvl="0" indent="-228600" algn="l" defTabSz="1085491" rtl="0" eaLnBrk="1" fontAlgn="auto" latinLnBrk="0" hangingPunct="1">
                        <a:lnSpc>
                          <a:spcPct val="100000"/>
                        </a:lnSpc>
                        <a:spcBef>
                          <a:spcPts val="600"/>
                        </a:spcBef>
                        <a:spcAft>
                          <a:spcPts val="0"/>
                        </a:spcAft>
                        <a:buClrTx/>
                        <a:buSzTx/>
                        <a:buFont typeface="+mj-lt"/>
                        <a:buAutoNum type="arabicPeriod"/>
                        <a:tabLst/>
                        <a:defRPr/>
                      </a:pPr>
                      <a:r>
                        <a:rPr lang="en-US" sz="900" b="0" dirty="0">
                          <a:solidFill>
                            <a:schemeClr val="tx1"/>
                          </a:solidFill>
                        </a:rPr>
                        <a:t>Monitoring the </a:t>
                      </a:r>
                      <a:r>
                        <a:rPr lang="en-US" sz="900" b="0" baseline="0" dirty="0">
                          <a:solidFill>
                            <a:schemeClr val="tx1"/>
                          </a:solidFill>
                        </a:rPr>
                        <a:t>prediction/forecasting process</a:t>
                      </a:r>
                      <a:endParaRPr lang="en-US" sz="900" b="0" dirty="0">
                        <a:solidFill>
                          <a:schemeClr val="tx1"/>
                        </a:solidFill>
                      </a:endParaRPr>
                    </a:p>
                  </a:txBody>
                  <a:tcPr marL="68580" marR="68580" marT="34290" marB="34290"/>
                </a:tc>
                <a:extLst>
                  <a:ext uri="{0D108BD9-81ED-4DB2-BD59-A6C34878D82A}">
                    <a16:rowId xmlns:a16="http://schemas.microsoft.com/office/drawing/2014/main" val="515435713"/>
                  </a:ext>
                </a:extLst>
              </a:tr>
              <a:tr h="320040">
                <a:tc>
                  <a:txBody>
                    <a:bodyPr/>
                    <a:lstStyle/>
                    <a:p>
                      <a:pPr marL="228600" marR="0" lvl="0" indent="-228600" algn="l" defTabSz="1085491" rtl="0" eaLnBrk="1" fontAlgn="auto" latinLnBrk="0" hangingPunct="1">
                        <a:lnSpc>
                          <a:spcPct val="100000"/>
                        </a:lnSpc>
                        <a:spcBef>
                          <a:spcPts val="600"/>
                        </a:spcBef>
                        <a:spcAft>
                          <a:spcPts val="0"/>
                        </a:spcAft>
                        <a:buClrTx/>
                        <a:buSzTx/>
                        <a:buFont typeface="+mj-lt"/>
                        <a:buAutoNum type="arabicPeriod" startAt="3"/>
                        <a:tabLst/>
                        <a:defRPr/>
                      </a:pPr>
                      <a:r>
                        <a:rPr lang="en-US" sz="900" b="0" dirty="0">
                          <a:solidFill>
                            <a:schemeClr val="tx1"/>
                          </a:solidFill>
                        </a:rPr>
                        <a:t>Keep good records</a:t>
                      </a:r>
                    </a:p>
                  </a:txBody>
                  <a:tcPr marL="68580" marR="68580" marT="34290" marB="34290"/>
                </a:tc>
                <a:extLst>
                  <a:ext uri="{0D108BD9-81ED-4DB2-BD59-A6C34878D82A}">
                    <a16:rowId xmlns:a16="http://schemas.microsoft.com/office/drawing/2014/main" val="4168576654"/>
                  </a:ext>
                </a:extLst>
              </a:tr>
            </a:tbl>
          </a:graphicData>
        </a:graphic>
      </p:graphicFrame>
      <p:sp>
        <p:nvSpPr>
          <p:cNvPr id="27"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Analytics Protocol</a:t>
            </a:r>
          </a:p>
        </p:txBody>
      </p:sp>
      <p:sp>
        <p:nvSpPr>
          <p:cNvPr id="28" name="Rectangle 27"/>
          <p:cNvSpPr/>
          <p:nvPr/>
        </p:nvSpPr>
        <p:spPr>
          <a:xfrm>
            <a:off x="647426" y="4053564"/>
            <a:ext cx="7696200" cy="533400"/>
          </a:xfrm>
          <a:prstGeom prst="rect">
            <a:avLst/>
          </a:prstGeom>
          <a:solidFill>
            <a:srgbClr val="17375E"/>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dirty="0">
                <a:ln>
                  <a:noFill/>
                </a:ln>
                <a:solidFill>
                  <a:prstClr val="white"/>
                </a:solidFill>
                <a:effectLst/>
                <a:uLnTx/>
                <a:uFillTx/>
                <a:latin typeface="Century Gothic" panose="020B0502020202020204" pitchFamily="34" charset="0"/>
              </a:rPr>
              <a:t>How does each of these steps impact an  AI/ML solution?</a:t>
            </a:r>
          </a:p>
        </p:txBody>
      </p:sp>
    </p:spTree>
    <p:extLst>
      <p:ext uri="{BB962C8B-B14F-4D97-AF65-F5344CB8AC3E}">
        <p14:creationId xmlns:p14="http://schemas.microsoft.com/office/powerpoint/2010/main" val="3475788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3.  What is a Model?</a:t>
            </a:r>
          </a:p>
        </p:txBody>
      </p:sp>
      <p:pic>
        <p:nvPicPr>
          <p:cNvPr id="3" name="Picture 2"/>
          <p:cNvPicPr>
            <a:picLocks noChangeAspect="1"/>
          </p:cNvPicPr>
          <p:nvPr/>
        </p:nvPicPr>
        <p:blipFill rotWithShape="1">
          <a:blip r:embed="rId2"/>
          <a:srcRect r="7018" b="22807"/>
          <a:stretch/>
        </p:blipFill>
        <p:spPr>
          <a:xfrm>
            <a:off x="1905000" y="1123950"/>
            <a:ext cx="4038600" cy="3352800"/>
          </a:xfrm>
          <a:prstGeom prst="rect">
            <a:avLst/>
          </a:prstGeom>
        </p:spPr>
      </p:pic>
    </p:spTree>
    <p:extLst>
      <p:ext uri="{BB962C8B-B14F-4D97-AF65-F5344CB8AC3E}">
        <p14:creationId xmlns:p14="http://schemas.microsoft.com/office/powerpoint/2010/main" val="325778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Machine Learning Ecosystem</a:t>
            </a:r>
          </a:p>
        </p:txBody>
      </p:sp>
      <p:pic>
        <p:nvPicPr>
          <p:cNvPr id="3" name="Picture 2"/>
          <p:cNvPicPr>
            <a:picLocks noChangeAspect="1"/>
          </p:cNvPicPr>
          <p:nvPr/>
        </p:nvPicPr>
        <p:blipFill>
          <a:blip r:embed="rId2"/>
          <a:stretch>
            <a:fillRect/>
          </a:stretch>
        </p:blipFill>
        <p:spPr>
          <a:xfrm>
            <a:off x="1752600" y="3625806"/>
            <a:ext cx="609600" cy="609600"/>
          </a:xfrm>
          <a:prstGeom prst="rect">
            <a:avLst/>
          </a:prstGeom>
        </p:spPr>
      </p:pic>
      <p:sp>
        <p:nvSpPr>
          <p:cNvPr id="4" name="TextBox 3"/>
          <p:cNvSpPr txBox="1"/>
          <p:nvPr/>
        </p:nvSpPr>
        <p:spPr>
          <a:xfrm>
            <a:off x="1676400" y="4234155"/>
            <a:ext cx="1051450" cy="276999"/>
          </a:xfrm>
          <a:prstGeom prst="rect">
            <a:avLst/>
          </a:prstGeom>
          <a:noFill/>
        </p:spPr>
        <p:txBody>
          <a:bodyPr wrap="square" rtlCol="0">
            <a:spAutoFit/>
          </a:bodyPr>
          <a:lstStyle/>
          <a:p>
            <a:r>
              <a:rPr lang="en-US" dirty="0">
                <a:latin typeface="Ford Antenna Medium" panose="02000505000000020004" pitchFamily="50" charset="0"/>
              </a:rPr>
              <a:t>Problem</a:t>
            </a:r>
          </a:p>
        </p:txBody>
      </p:sp>
      <p:sp>
        <p:nvSpPr>
          <p:cNvPr id="5" name="TextBox 4"/>
          <p:cNvSpPr txBox="1"/>
          <p:nvPr/>
        </p:nvSpPr>
        <p:spPr>
          <a:xfrm>
            <a:off x="2961615" y="2846051"/>
            <a:ext cx="1051450" cy="276999"/>
          </a:xfrm>
          <a:prstGeom prst="rect">
            <a:avLst/>
          </a:prstGeom>
          <a:noFill/>
        </p:spPr>
        <p:txBody>
          <a:bodyPr wrap="square" rtlCol="0">
            <a:spAutoFit/>
          </a:bodyPr>
          <a:lstStyle/>
          <a:p>
            <a:r>
              <a:rPr lang="en-US" dirty="0">
                <a:latin typeface="Ford Antenna Medium" panose="02000505000000020004" pitchFamily="50" charset="0"/>
              </a:rPr>
              <a:t>Algorithm</a:t>
            </a:r>
          </a:p>
        </p:txBody>
      </p:sp>
      <p:pic>
        <p:nvPicPr>
          <p:cNvPr id="6" name="Picture 5"/>
          <p:cNvPicPr>
            <a:picLocks noChangeAspect="1"/>
          </p:cNvPicPr>
          <p:nvPr/>
        </p:nvPicPr>
        <p:blipFill>
          <a:blip r:embed="rId3"/>
          <a:stretch>
            <a:fillRect/>
          </a:stretch>
        </p:blipFill>
        <p:spPr>
          <a:xfrm>
            <a:off x="3048000" y="2266950"/>
            <a:ext cx="647700" cy="647700"/>
          </a:xfrm>
          <a:prstGeom prst="rect">
            <a:avLst/>
          </a:prstGeom>
        </p:spPr>
      </p:pic>
      <p:pic>
        <p:nvPicPr>
          <p:cNvPr id="7" name="Picture 6"/>
          <p:cNvPicPr>
            <a:picLocks noChangeAspect="1"/>
          </p:cNvPicPr>
          <p:nvPr/>
        </p:nvPicPr>
        <p:blipFill>
          <a:blip r:embed="rId4"/>
          <a:stretch>
            <a:fillRect/>
          </a:stretch>
        </p:blipFill>
        <p:spPr>
          <a:xfrm>
            <a:off x="4023525" y="3654998"/>
            <a:ext cx="548475" cy="548475"/>
          </a:xfrm>
          <a:prstGeom prst="rect">
            <a:avLst/>
          </a:prstGeom>
        </p:spPr>
      </p:pic>
      <p:sp>
        <p:nvSpPr>
          <p:cNvPr id="8" name="TextBox 7"/>
          <p:cNvSpPr txBox="1"/>
          <p:nvPr/>
        </p:nvSpPr>
        <p:spPr>
          <a:xfrm>
            <a:off x="4042164" y="4234155"/>
            <a:ext cx="1051450" cy="276999"/>
          </a:xfrm>
          <a:prstGeom prst="rect">
            <a:avLst/>
          </a:prstGeom>
          <a:noFill/>
        </p:spPr>
        <p:txBody>
          <a:bodyPr wrap="square" rtlCol="0">
            <a:spAutoFit/>
          </a:bodyPr>
          <a:lstStyle/>
          <a:p>
            <a:r>
              <a:rPr lang="en-US" dirty="0">
                <a:latin typeface="Ford Antenna Medium" panose="02000505000000020004" pitchFamily="50" charset="0"/>
              </a:rPr>
              <a:t>Data</a:t>
            </a:r>
          </a:p>
        </p:txBody>
      </p:sp>
      <p:pic>
        <p:nvPicPr>
          <p:cNvPr id="9" name="Picture 8"/>
          <p:cNvPicPr>
            <a:picLocks noChangeAspect="1"/>
          </p:cNvPicPr>
          <p:nvPr/>
        </p:nvPicPr>
        <p:blipFill>
          <a:blip r:embed="rId5"/>
          <a:stretch>
            <a:fillRect/>
          </a:stretch>
        </p:blipFill>
        <p:spPr>
          <a:xfrm>
            <a:off x="3047515" y="896726"/>
            <a:ext cx="774941" cy="774941"/>
          </a:xfrm>
          <a:prstGeom prst="rect">
            <a:avLst/>
          </a:prstGeom>
        </p:spPr>
      </p:pic>
      <p:sp>
        <p:nvSpPr>
          <p:cNvPr id="10" name="TextBox 9"/>
          <p:cNvSpPr txBox="1"/>
          <p:nvPr/>
        </p:nvSpPr>
        <p:spPr>
          <a:xfrm>
            <a:off x="3082996" y="1595549"/>
            <a:ext cx="1051450" cy="276999"/>
          </a:xfrm>
          <a:prstGeom prst="rect">
            <a:avLst/>
          </a:prstGeom>
          <a:noFill/>
        </p:spPr>
        <p:txBody>
          <a:bodyPr wrap="square" rtlCol="0">
            <a:spAutoFit/>
          </a:bodyPr>
          <a:lstStyle/>
          <a:p>
            <a:r>
              <a:rPr lang="en-US" dirty="0">
                <a:latin typeface="Ford Antenna Medium" panose="02000505000000020004" pitchFamily="50" charset="0"/>
              </a:rPr>
              <a:t>Model</a:t>
            </a:r>
          </a:p>
        </p:txBody>
      </p:sp>
      <p:sp>
        <p:nvSpPr>
          <p:cNvPr id="11" name="Rounded Rectangle 10"/>
          <p:cNvSpPr/>
          <p:nvPr/>
        </p:nvSpPr>
        <p:spPr>
          <a:xfrm>
            <a:off x="1447800" y="3512911"/>
            <a:ext cx="4267200" cy="10400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928938" y="2197049"/>
            <a:ext cx="1066800" cy="10400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933339" y="911204"/>
            <a:ext cx="1066800" cy="10400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3352800" y="1968582"/>
            <a:ext cx="228600" cy="234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52800" y="3265003"/>
            <a:ext cx="228600" cy="234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648200" y="1101412"/>
            <a:ext cx="3810000" cy="584775"/>
          </a:xfrm>
          <a:prstGeom prst="rect">
            <a:avLst/>
          </a:prstGeom>
          <a:noFill/>
        </p:spPr>
        <p:txBody>
          <a:bodyPr wrap="square" rtlCol="0">
            <a:spAutoFit/>
          </a:bodyPr>
          <a:lstStyle/>
          <a:p>
            <a:r>
              <a:rPr lang="en-US" sz="1600" b="0" dirty="0">
                <a:solidFill>
                  <a:schemeClr val="tx1"/>
                </a:solidFill>
                <a:latin typeface="Ford Antenna Regular" panose="02000505000000020004" pitchFamily="50" charset="0"/>
              </a:rPr>
              <a:t>The</a:t>
            </a:r>
            <a:r>
              <a:rPr lang="en-US" sz="1600" b="0" dirty="0">
                <a:solidFill>
                  <a:schemeClr val="accent5">
                    <a:lumMod val="50000"/>
                  </a:schemeClr>
                </a:solidFill>
                <a:latin typeface="Ford Antenna Regular" panose="02000505000000020004" pitchFamily="50" charset="0"/>
              </a:rPr>
              <a:t> </a:t>
            </a:r>
            <a:r>
              <a:rPr lang="en-US" sz="1600" b="0" dirty="0">
                <a:solidFill>
                  <a:schemeClr val="accent5">
                    <a:lumMod val="75000"/>
                  </a:schemeClr>
                </a:solidFill>
                <a:latin typeface="Ford Antenna Regular" panose="02000505000000020004" pitchFamily="50" charset="0"/>
              </a:rPr>
              <a:t>model</a:t>
            </a:r>
            <a:r>
              <a:rPr lang="en-US" sz="1600" b="0" dirty="0">
                <a:solidFill>
                  <a:schemeClr val="accent5">
                    <a:lumMod val="50000"/>
                  </a:schemeClr>
                </a:solidFill>
                <a:latin typeface="Ford Antenna Regular" panose="02000505000000020004" pitchFamily="50" charset="0"/>
              </a:rPr>
              <a:t> </a:t>
            </a:r>
            <a:r>
              <a:rPr lang="en-US" sz="1600" b="0" dirty="0">
                <a:solidFill>
                  <a:schemeClr val="tx1"/>
                </a:solidFill>
                <a:latin typeface="Ford Antenna Regular" panose="02000505000000020004" pitchFamily="50" charset="0"/>
              </a:rPr>
              <a:t>applies an </a:t>
            </a:r>
            <a:r>
              <a:rPr lang="en-US" sz="1600" b="0" dirty="0">
                <a:solidFill>
                  <a:schemeClr val="accent5">
                    <a:lumMod val="75000"/>
                  </a:schemeClr>
                </a:solidFill>
                <a:latin typeface="Ford Antenna Regular" panose="02000505000000020004" pitchFamily="50" charset="0"/>
              </a:rPr>
              <a:t>algorithm</a:t>
            </a:r>
            <a:r>
              <a:rPr lang="en-US" sz="1600" b="0" dirty="0">
                <a:solidFill>
                  <a:schemeClr val="accent5">
                    <a:lumMod val="50000"/>
                  </a:schemeClr>
                </a:solidFill>
                <a:latin typeface="Ford Antenna Regular" panose="02000505000000020004" pitchFamily="50" charset="0"/>
              </a:rPr>
              <a:t> </a:t>
            </a:r>
            <a:r>
              <a:rPr lang="en-US" sz="1600" b="0" dirty="0">
                <a:solidFill>
                  <a:schemeClr val="tx1"/>
                </a:solidFill>
                <a:latin typeface="Ford Antenna Regular" panose="02000505000000020004" pitchFamily="50" charset="0"/>
              </a:rPr>
              <a:t>on</a:t>
            </a:r>
            <a:r>
              <a:rPr lang="en-US" sz="1600" b="0" dirty="0">
                <a:solidFill>
                  <a:schemeClr val="accent5">
                    <a:lumMod val="50000"/>
                  </a:schemeClr>
                </a:solidFill>
                <a:latin typeface="Ford Antenna Regular" panose="02000505000000020004" pitchFamily="50" charset="0"/>
              </a:rPr>
              <a:t> </a:t>
            </a:r>
            <a:r>
              <a:rPr lang="en-US" sz="1600" b="0" dirty="0">
                <a:solidFill>
                  <a:schemeClr val="tx1"/>
                </a:solidFill>
                <a:latin typeface="Ford Antenna Regular" panose="02000505000000020004" pitchFamily="50" charset="0"/>
              </a:rPr>
              <a:t>a</a:t>
            </a:r>
            <a:r>
              <a:rPr lang="en-US" sz="1600" b="0" dirty="0">
                <a:solidFill>
                  <a:schemeClr val="accent5">
                    <a:lumMod val="50000"/>
                  </a:schemeClr>
                </a:solidFill>
                <a:latin typeface="Ford Antenna Regular" panose="02000505000000020004" pitchFamily="50" charset="0"/>
              </a:rPr>
              <a:t> </a:t>
            </a:r>
            <a:r>
              <a:rPr lang="en-US" sz="1600" b="0" dirty="0">
                <a:solidFill>
                  <a:schemeClr val="accent5">
                    <a:lumMod val="75000"/>
                  </a:schemeClr>
                </a:solidFill>
                <a:latin typeface="Ford Antenna Regular" panose="02000505000000020004" pitchFamily="50" charset="0"/>
              </a:rPr>
              <a:t>problem</a:t>
            </a:r>
            <a:r>
              <a:rPr lang="en-US" sz="1600" b="0" dirty="0">
                <a:solidFill>
                  <a:schemeClr val="accent5">
                    <a:lumMod val="50000"/>
                  </a:schemeClr>
                </a:solidFill>
                <a:latin typeface="Ford Antenna Regular" panose="02000505000000020004" pitchFamily="50" charset="0"/>
              </a:rPr>
              <a:t> </a:t>
            </a:r>
            <a:r>
              <a:rPr lang="en-US" sz="1600" b="0" dirty="0">
                <a:solidFill>
                  <a:schemeClr val="tx1"/>
                </a:solidFill>
                <a:latin typeface="Ford Antenna Regular" panose="02000505000000020004" pitchFamily="50" charset="0"/>
              </a:rPr>
              <a:t>using the available </a:t>
            </a:r>
            <a:r>
              <a:rPr lang="en-US" sz="1600" b="0" dirty="0">
                <a:solidFill>
                  <a:schemeClr val="accent5">
                    <a:lumMod val="75000"/>
                  </a:schemeClr>
                </a:solidFill>
                <a:latin typeface="Ford Antenna Regular" panose="02000505000000020004" pitchFamily="50" charset="0"/>
              </a:rPr>
              <a:t>data</a:t>
            </a:r>
          </a:p>
        </p:txBody>
      </p:sp>
      <p:sp>
        <p:nvSpPr>
          <p:cNvPr id="17" name="TextBox 16"/>
          <p:cNvSpPr txBox="1"/>
          <p:nvPr/>
        </p:nvSpPr>
        <p:spPr>
          <a:xfrm>
            <a:off x="636372" y="2431686"/>
            <a:ext cx="2425944" cy="461665"/>
          </a:xfrm>
          <a:prstGeom prst="rect">
            <a:avLst/>
          </a:prstGeom>
          <a:noFill/>
        </p:spPr>
        <p:txBody>
          <a:bodyPr wrap="square" rtlCol="0">
            <a:spAutoFit/>
          </a:bodyPr>
          <a:lstStyle/>
          <a:p>
            <a:r>
              <a:rPr lang="en-US" b="0" dirty="0">
                <a:solidFill>
                  <a:schemeClr val="accent5">
                    <a:lumMod val="50000"/>
                  </a:schemeClr>
                </a:solidFill>
                <a:latin typeface="Ford Antenna Regular" panose="02000505000000020004" pitchFamily="50" charset="0"/>
              </a:rPr>
              <a:t>The algorithm is the set of rules to solve the problem</a:t>
            </a:r>
          </a:p>
        </p:txBody>
      </p:sp>
    </p:spTree>
    <p:extLst>
      <p:ext uri="{BB962C8B-B14F-4D97-AF65-F5344CB8AC3E}">
        <p14:creationId xmlns:p14="http://schemas.microsoft.com/office/powerpoint/2010/main" val="228090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Definition of a Model</a:t>
            </a:r>
          </a:p>
        </p:txBody>
      </p:sp>
      <p:sp>
        <p:nvSpPr>
          <p:cNvPr id="3" name="TextBox 2"/>
          <p:cNvSpPr txBox="1"/>
          <p:nvPr/>
        </p:nvSpPr>
        <p:spPr>
          <a:xfrm>
            <a:off x="1066800" y="1331346"/>
            <a:ext cx="7239000" cy="830997"/>
          </a:xfrm>
          <a:prstGeom prst="rect">
            <a:avLst/>
          </a:prstGeom>
          <a:noFill/>
        </p:spPr>
        <p:txBody>
          <a:bodyPr wrap="square" rtlCol="0">
            <a:spAutoFit/>
          </a:bodyPr>
          <a:lstStyle/>
          <a:p>
            <a:r>
              <a:rPr lang="en-US" b="0" dirty="0">
                <a:latin typeface="Ford Antenna Regular" panose="02000505000000020004" pitchFamily="50" charset="0"/>
              </a:rPr>
              <a:t>A </a:t>
            </a:r>
            <a:r>
              <a:rPr lang="en-US" dirty="0">
                <a:latin typeface="Ford Antenna Regular" panose="02000505000000020004" pitchFamily="50" charset="0"/>
              </a:rPr>
              <a:t>machine learning model</a:t>
            </a:r>
            <a:r>
              <a:rPr lang="en-US" b="0" dirty="0">
                <a:latin typeface="Ford Antenna Regular" panose="02000505000000020004" pitchFamily="50" charset="0"/>
              </a:rPr>
              <a:t> can be a mathematical representation of a real-world process. ... The </a:t>
            </a:r>
            <a:r>
              <a:rPr lang="en-US" dirty="0">
                <a:latin typeface="Ford Antenna Regular" panose="02000505000000020004" pitchFamily="50" charset="0"/>
              </a:rPr>
              <a:t>learning</a:t>
            </a:r>
            <a:r>
              <a:rPr lang="en-US" b="0" dirty="0">
                <a:latin typeface="Ford Antenna Regular" panose="02000505000000020004" pitchFamily="50" charset="0"/>
              </a:rPr>
              <a:t> algorithm finds patterns in the training data such that the input parameters correspond to the target. The output of the training process is a </a:t>
            </a:r>
            <a:r>
              <a:rPr lang="en-US" dirty="0">
                <a:latin typeface="Ford Antenna Regular" panose="02000505000000020004" pitchFamily="50" charset="0"/>
              </a:rPr>
              <a:t>machine learning model</a:t>
            </a:r>
            <a:r>
              <a:rPr lang="en-US" b="0" dirty="0">
                <a:latin typeface="Ford Antenna Regular" panose="02000505000000020004" pitchFamily="50" charset="0"/>
              </a:rPr>
              <a:t> which you can then use to make predictions.</a:t>
            </a:r>
            <a:endParaRPr lang="en-US" dirty="0">
              <a:latin typeface="Ford Antenna Regular" panose="02000505000000020004" pitchFamily="50" charset="0"/>
            </a:endParaRPr>
          </a:p>
        </p:txBody>
      </p:sp>
      <p:pic>
        <p:nvPicPr>
          <p:cNvPr id="4" name="Picture 3"/>
          <p:cNvPicPr>
            <a:picLocks noChangeAspect="1"/>
          </p:cNvPicPr>
          <p:nvPr/>
        </p:nvPicPr>
        <p:blipFill>
          <a:blip r:embed="rId2"/>
          <a:stretch>
            <a:fillRect/>
          </a:stretch>
        </p:blipFill>
        <p:spPr>
          <a:xfrm>
            <a:off x="4343400" y="2343150"/>
            <a:ext cx="2752725" cy="1657350"/>
          </a:xfrm>
          <a:prstGeom prst="rect">
            <a:avLst/>
          </a:prstGeom>
        </p:spPr>
      </p:pic>
      <p:sp>
        <p:nvSpPr>
          <p:cNvPr id="5" name="TextBox 4"/>
          <p:cNvSpPr txBox="1"/>
          <p:nvPr/>
        </p:nvSpPr>
        <p:spPr>
          <a:xfrm>
            <a:off x="838200" y="2633216"/>
            <a:ext cx="3048000" cy="1077218"/>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chemeClr val="accent5">
                    <a:lumMod val="75000"/>
                  </a:schemeClr>
                </a:solidFill>
                <a:latin typeface="Ford Antenna Regular" panose="02000505000000020004" pitchFamily="50" charset="0"/>
              </a:rPr>
              <a:t>Math</a:t>
            </a:r>
          </a:p>
          <a:p>
            <a:pPr marL="171450" indent="-171450">
              <a:buFont typeface="Arial" panose="020B0604020202020204" pitchFamily="34" charset="0"/>
              <a:buChar char="•"/>
            </a:pPr>
            <a:r>
              <a:rPr lang="en-US" sz="1600" dirty="0">
                <a:solidFill>
                  <a:schemeClr val="accent5">
                    <a:lumMod val="75000"/>
                  </a:schemeClr>
                </a:solidFill>
                <a:latin typeface="Ford Antenna Regular" panose="02000505000000020004" pitchFamily="50" charset="0"/>
              </a:rPr>
              <a:t>Real-world process</a:t>
            </a:r>
          </a:p>
          <a:p>
            <a:pPr marL="171450" indent="-171450">
              <a:buFont typeface="Arial" panose="020B0604020202020204" pitchFamily="34" charset="0"/>
              <a:buChar char="•"/>
            </a:pPr>
            <a:r>
              <a:rPr lang="en-US" sz="1600" dirty="0">
                <a:solidFill>
                  <a:schemeClr val="accent5">
                    <a:lumMod val="75000"/>
                  </a:schemeClr>
                </a:solidFill>
                <a:latin typeface="Ford Antenna Regular" panose="02000505000000020004" pitchFamily="50" charset="0"/>
              </a:rPr>
              <a:t>Patterns</a:t>
            </a:r>
          </a:p>
          <a:p>
            <a:pPr marL="171450" indent="-171450">
              <a:buFont typeface="Arial" panose="020B0604020202020204" pitchFamily="34" charset="0"/>
              <a:buChar char="•"/>
            </a:pPr>
            <a:r>
              <a:rPr lang="en-US" sz="1600" dirty="0">
                <a:solidFill>
                  <a:schemeClr val="accent5">
                    <a:lumMod val="75000"/>
                  </a:schemeClr>
                </a:solidFill>
                <a:latin typeface="Ford Antenna Regular" panose="02000505000000020004" pitchFamily="50" charset="0"/>
              </a:rPr>
              <a:t>Predictions</a:t>
            </a:r>
          </a:p>
        </p:txBody>
      </p:sp>
      <p:sp>
        <p:nvSpPr>
          <p:cNvPr id="6" name="Rounded Rectangle 5"/>
          <p:cNvSpPr/>
          <p:nvPr/>
        </p:nvSpPr>
        <p:spPr>
          <a:xfrm>
            <a:off x="685800" y="1123950"/>
            <a:ext cx="7772400" cy="3048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58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4.  When do I use what models?</a:t>
            </a:r>
          </a:p>
        </p:txBody>
      </p:sp>
      <p:pic>
        <p:nvPicPr>
          <p:cNvPr id="4" name="Picture 3"/>
          <p:cNvPicPr>
            <a:picLocks noChangeAspect="1"/>
          </p:cNvPicPr>
          <p:nvPr/>
        </p:nvPicPr>
        <p:blipFill>
          <a:blip r:embed="rId2"/>
          <a:stretch>
            <a:fillRect/>
          </a:stretch>
        </p:blipFill>
        <p:spPr>
          <a:xfrm>
            <a:off x="1828800" y="742950"/>
            <a:ext cx="4191000" cy="3905250"/>
          </a:xfrm>
          <a:prstGeom prst="rect">
            <a:avLst/>
          </a:prstGeom>
        </p:spPr>
      </p:pic>
    </p:spTree>
    <p:extLst>
      <p:ext uri="{BB962C8B-B14F-4D97-AF65-F5344CB8AC3E}">
        <p14:creationId xmlns:p14="http://schemas.microsoft.com/office/powerpoint/2010/main" val="13389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742950"/>
            <a:ext cx="6394584" cy="3987415"/>
          </a:xfrm>
          <a:prstGeom prst="rect">
            <a:avLst/>
          </a:prstGeom>
        </p:spPr>
      </p:pic>
      <p:sp>
        <p:nvSpPr>
          <p:cNvPr id="4" name="Rectangle 3"/>
          <p:cNvSpPr/>
          <p:nvPr/>
        </p:nvSpPr>
        <p:spPr>
          <a:xfrm>
            <a:off x="6934200" y="4019550"/>
            <a:ext cx="1828800" cy="461665"/>
          </a:xfrm>
          <a:prstGeom prst="rect">
            <a:avLst/>
          </a:prstGeom>
        </p:spPr>
        <p:txBody>
          <a:bodyPr wrap="square">
            <a:spAutoFit/>
          </a:bodyPr>
          <a:lstStyle/>
          <a:p>
            <a:r>
              <a:rPr lang="en-US" sz="800" dirty="0">
                <a:latin typeface="Ford Antenna Regular" panose="02000505000000020004" pitchFamily="50" charset="0"/>
              </a:rPr>
              <a:t>https://towardsdatascience.com/which-machine-learning-model-to-use-db5fdf37f3dd</a:t>
            </a:r>
          </a:p>
        </p:txBody>
      </p:sp>
      <p:sp>
        <p:nvSpPr>
          <p:cNvPr id="6"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Types of models</a:t>
            </a:r>
          </a:p>
        </p:txBody>
      </p:sp>
    </p:spTree>
    <p:extLst>
      <p:ext uri="{BB962C8B-B14F-4D97-AF65-F5344CB8AC3E}">
        <p14:creationId xmlns:p14="http://schemas.microsoft.com/office/powerpoint/2010/main" val="40394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Focus on Key Model Approaches</a:t>
            </a:r>
          </a:p>
        </p:txBody>
      </p:sp>
      <p:sp>
        <p:nvSpPr>
          <p:cNvPr id="3" name="TextBox 2"/>
          <p:cNvSpPr txBox="1"/>
          <p:nvPr/>
        </p:nvSpPr>
        <p:spPr>
          <a:xfrm>
            <a:off x="990600" y="1123950"/>
            <a:ext cx="7239000" cy="2800767"/>
          </a:xfrm>
          <a:prstGeom prst="rect">
            <a:avLst/>
          </a:prstGeom>
          <a:noFill/>
        </p:spPr>
        <p:txBody>
          <a:bodyPr wrap="square" rtlCol="0">
            <a:spAutoFit/>
          </a:bodyPr>
          <a:lstStyle/>
          <a:p>
            <a:pPr marL="228600" indent="-228600">
              <a:buAutoNum type="arabicPeriod"/>
            </a:pPr>
            <a:r>
              <a:rPr lang="en-US" sz="1600" dirty="0">
                <a:solidFill>
                  <a:schemeClr val="accent5">
                    <a:lumMod val="75000"/>
                  </a:schemeClr>
                </a:solidFill>
                <a:latin typeface="Ford Antenna Medium" panose="02000505000000020004" pitchFamily="50" charset="0"/>
              </a:rPr>
              <a:t>Regression</a:t>
            </a:r>
          </a:p>
          <a:p>
            <a:pPr marL="228600" indent="-228600">
              <a:buAutoNum type="arabicPeriod"/>
            </a:pPr>
            <a:r>
              <a:rPr lang="en-US" sz="1600" dirty="0">
                <a:solidFill>
                  <a:schemeClr val="accent5">
                    <a:lumMod val="75000"/>
                  </a:schemeClr>
                </a:solidFill>
                <a:latin typeface="Ford Antenna Medium" panose="02000505000000020004" pitchFamily="50" charset="0"/>
              </a:rPr>
              <a:t>Regularization</a:t>
            </a:r>
          </a:p>
          <a:p>
            <a:pPr marL="228600" indent="-228600">
              <a:buAutoNum type="arabicPeriod"/>
            </a:pPr>
            <a:r>
              <a:rPr lang="en-US" sz="1600" dirty="0">
                <a:solidFill>
                  <a:schemeClr val="accent5">
                    <a:lumMod val="75000"/>
                  </a:schemeClr>
                </a:solidFill>
                <a:latin typeface="Ford Antenna Medium" panose="02000505000000020004" pitchFamily="50" charset="0"/>
              </a:rPr>
              <a:t>Decision Tree</a:t>
            </a:r>
          </a:p>
          <a:p>
            <a:pPr marL="228600" indent="-228600">
              <a:buAutoNum type="arabicPeriod"/>
            </a:pPr>
            <a:r>
              <a:rPr lang="en-US" sz="1600" dirty="0">
                <a:latin typeface="Ford Antenna Medium" panose="02000505000000020004" pitchFamily="50" charset="0"/>
              </a:rPr>
              <a:t>Bayesian</a:t>
            </a:r>
          </a:p>
          <a:p>
            <a:pPr marL="228600" indent="-228600">
              <a:buAutoNum type="arabicPeriod"/>
            </a:pPr>
            <a:r>
              <a:rPr lang="en-US" sz="1600" dirty="0">
                <a:latin typeface="Ford Antenna Medium" panose="02000505000000020004" pitchFamily="50" charset="0"/>
              </a:rPr>
              <a:t>Clustering</a:t>
            </a:r>
          </a:p>
          <a:p>
            <a:pPr marL="228600" indent="-228600">
              <a:buAutoNum type="arabicPeriod"/>
            </a:pPr>
            <a:r>
              <a:rPr lang="en-US" sz="1600" dirty="0">
                <a:latin typeface="Ford Antenna Medium" panose="02000505000000020004" pitchFamily="50" charset="0"/>
              </a:rPr>
              <a:t>Association Rules</a:t>
            </a:r>
          </a:p>
          <a:p>
            <a:pPr marL="228600" indent="-228600">
              <a:buAutoNum type="arabicPeriod"/>
            </a:pPr>
            <a:r>
              <a:rPr lang="en-US" sz="1600" dirty="0">
                <a:latin typeface="Ford Antenna Medium" panose="02000505000000020004" pitchFamily="50" charset="0"/>
              </a:rPr>
              <a:t>Artificial Neural Networks</a:t>
            </a:r>
          </a:p>
          <a:p>
            <a:pPr marL="228600" indent="-228600">
              <a:buAutoNum type="arabicPeriod"/>
            </a:pPr>
            <a:r>
              <a:rPr lang="en-US" sz="1600" dirty="0">
                <a:latin typeface="Ford Antenna Medium" panose="02000505000000020004" pitchFamily="50" charset="0"/>
              </a:rPr>
              <a:t>Deep Learning</a:t>
            </a:r>
          </a:p>
          <a:p>
            <a:pPr marL="228600" indent="-228600">
              <a:buAutoNum type="arabicPeriod"/>
            </a:pPr>
            <a:r>
              <a:rPr lang="en-US" sz="1600" dirty="0">
                <a:latin typeface="Ford Antenna Medium" panose="02000505000000020004" pitchFamily="50" charset="0"/>
              </a:rPr>
              <a:t>Dimensionality</a:t>
            </a:r>
          </a:p>
          <a:p>
            <a:pPr marL="228600" indent="-228600">
              <a:buAutoNum type="arabicPeriod"/>
            </a:pPr>
            <a:r>
              <a:rPr lang="en-US" sz="1600" dirty="0">
                <a:latin typeface="Ford Antenna Medium" panose="02000505000000020004" pitchFamily="50" charset="0"/>
              </a:rPr>
              <a:t>Ensemble</a:t>
            </a:r>
          </a:p>
          <a:p>
            <a:pPr marL="228600" indent="-228600">
              <a:buAutoNum type="arabicPeriod"/>
            </a:pPr>
            <a:endParaRPr lang="en-US" sz="1600" dirty="0">
              <a:latin typeface="Ford Antenna Medium" panose="02000505000000020004" pitchFamily="50" charset="0"/>
            </a:endParaRPr>
          </a:p>
        </p:txBody>
      </p:sp>
      <p:pic>
        <p:nvPicPr>
          <p:cNvPr id="4" name="Picture 3"/>
          <p:cNvPicPr>
            <a:picLocks noChangeAspect="1"/>
          </p:cNvPicPr>
          <p:nvPr/>
        </p:nvPicPr>
        <p:blipFill>
          <a:blip r:embed="rId2"/>
          <a:stretch>
            <a:fillRect/>
          </a:stretch>
        </p:blipFill>
        <p:spPr>
          <a:xfrm>
            <a:off x="4495800" y="1276350"/>
            <a:ext cx="3452813" cy="2026907"/>
          </a:xfrm>
          <a:prstGeom prst="rect">
            <a:avLst/>
          </a:prstGeom>
        </p:spPr>
      </p:pic>
      <p:sp>
        <p:nvSpPr>
          <p:cNvPr id="5" name="Rounded Rectangle 4"/>
          <p:cNvSpPr/>
          <p:nvPr/>
        </p:nvSpPr>
        <p:spPr>
          <a:xfrm>
            <a:off x="609600" y="819150"/>
            <a:ext cx="7924800" cy="2971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14400" y="4225268"/>
            <a:ext cx="6397620" cy="215444"/>
          </a:xfrm>
          <a:prstGeom prst="rect">
            <a:avLst/>
          </a:prstGeom>
        </p:spPr>
        <p:txBody>
          <a:bodyPr wrap="square">
            <a:spAutoFit/>
          </a:bodyPr>
          <a:lstStyle/>
          <a:p>
            <a:r>
              <a:rPr lang="en-US" sz="800" b="0" dirty="0">
                <a:latin typeface="Ford Antenna Regular" panose="02000505000000020004" pitchFamily="50" charset="0"/>
              </a:rPr>
              <a:t>https://machinelearningmastery.com/a-tour-of-machine-learning-algorithms/</a:t>
            </a:r>
          </a:p>
        </p:txBody>
      </p:sp>
    </p:spTree>
    <p:extLst>
      <p:ext uri="{BB962C8B-B14F-4D97-AF65-F5344CB8AC3E}">
        <p14:creationId xmlns:p14="http://schemas.microsoft.com/office/powerpoint/2010/main" val="159973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352550"/>
            <a:ext cx="4803780" cy="2310800"/>
          </a:xfrm>
          <a:prstGeom prst="rect">
            <a:avLst/>
          </a:prstGeom>
        </p:spPr>
      </p:pic>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1.  Regression Models</a:t>
            </a:r>
          </a:p>
        </p:txBody>
      </p:sp>
      <p:sp>
        <p:nvSpPr>
          <p:cNvPr id="4" name="Rectangle 3"/>
          <p:cNvSpPr/>
          <p:nvPr/>
        </p:nvSpPr>
        <p:spPr>
          <a:xfrm>
            <a:off x="5562600" y="3394770"/>
            <a:ext cx="3200400" cy="1015663"/>
          </a:xfrm>
          <a:prstGeom prst="rect">
            <a:avLst/>
          </a:prstGeom>
        </p:spPr>
        <p:txBody>
          <a:bodyPr wrap="square">
            <a:spAutoFit/>
          </a:bodyPr>
          <a:lstStyle/>
          <a:p>
            <a:r>
              <a:rPr lang="en-US" b="0" dirty="0">
                <a:latin typeface="Ford Antenna Regular" panose="02000505000000020004" pitchFamily="50" charset="0"/>
              </a:rPr>
              <a:t>Regression is concerned with modeling the relationship between variables that is iteratively refined using a measure of error in the predictions made by the model.</a:t>
            </a:r>
          </a:p>
        </p:txBody>
      </p:sp>
      <p:pic>
        <p:nvPicPr>
          <p:cNvPr id="5" name="Picture 4"/>
          <p:cNvPicPr>
            <a:picLocks noChangeAspect="1"/>
          </p:cNvPicPr>
          <p:nvPr/>
        </p:nvPicPr>
        <p:blipFill>
          <a:blip r:embed="rId3"/>
          <a:stretch>
            <a:fillRect/>
          </a:stretch>
        </p:blipFill>
        <p:spPr>
          <a:xfrm>
            <a:off x="6553200" y="1353783"/>
            <a:ext cx="1524000" cy="1677865"/>
          </a:xfrm>
          <a:prstGeom prst="rect">
            <a:avLst/>
          </a:prstGeom>
        </p:spPr>
      </p:pic>
      <p:sp>
        <p:nvSpPr>
          <p:cNvPr id="7" name="TextBox 6"/>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Focuses on best fit</a:t>
            </a:r>
          </a:p>
        </p:txBody>
      </p:sp>
      <p:sp>
        <p:nvSpPr>
          <p:cNvPr id="8" name="Rounded Rectangle 7"/>
          <p:cNvSpPr/>
          <p:nvPr/>
        </p:nvSpPr>
        <p:spPr>
          <a:xfrm>
            <a:off x="457200" y="819149"/>
            <a:ext cx="8305800" cy="35912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14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About regression analysis	 </a:t>
            </a:r>
          </a:p>
        </p:txBody>
      </p:sp>
      <p:sp>
        <p:nvSpPr>
          <p:cNvPr id="4" name="TextBox 3"/>
          <p:cNvSpPr txBox="1"/>
          <p:nvPr/>
        </p:nvSpPr>
        <p:spPr>
          <a:xfrm>
            <a:off x="609600" y="768853"/>
            <a:ext cx="6597056" cy="4093428"/>
          </a:xfrm>
          <a:prstGeom prst="rect">
            <a:avLst/>
          </a:prstGeom>
          <a:noFill/>
        </p:spPr>
        <p:txBody>
          <a:bodyPr wrap="square" rtlCol="0">
            <a:spAutoFit/>
          </a:bodyPr>
          <a:lstStyle/>
          <a:p>
            <a:r>
              <a:rPr lang="en-US" sz="2000" b="0" dirty="0">
                <a:solidFill>
                  <a:schemeClr val="accent5">
                    <a:lumMod val="75000"/>
                  </a:schemeClr>
                </a:solidFill>
                <a:latin typeface="Ford Antenna Regular" panose="02000505000000020004" pitchFamily="50" charset="0"/>
              </a:rPr>
              <a:t>When to use:</a:t>
            </a:r>
          </a:p>
          <a:p>
            <a:pPr marL="342900" indent="-342900">
              <a:buFont typeface="Arial" panose="020B0604020202020204" pitchFamily="34" charset="0"/>
              <a:buChar char="•"/>
            </a:pPr>
            <a:r>
              <a:rPr lang="en-US" sz="1800" b="0" dirty="0">
                <a:latin typeface="Ford Antenna Regular" panose="02000505000000020004" pitchFamily="50" charset="0"/>
              </a:rPr>
              <a:t>Predicting one dependent variable (target) with many independent variables</a:t>
            </a:r>
          </a:p>
          <a:p>
            <a:pPr marL="342900" indent="-342900">
              <a:buFont typeface="Arial" panose="020B0604020202020204" pitchFamily="34" charset="0"/>
              <a:buChar char="•"/>
            </a:pPr>
            <a:r>
              <a:rPr lang="en-US" sz="1800" b="0" dirty="0">
                <a:latin typeface="Ford Antenna Regular" panose="02000505000000020004" pitchFamily="50" charset="0"/>
              </a:rPr>
              <a:t>Used for forecasting, time series and causal effect relationships</a:t>
            </a:r>
          </a:p>
          <a:p>
            <a:pPr marL="342900" indent="-342900">
              <a:buFont typeface="Arial" panose="020B0604020202020204" pitchFamily="34" charset="0"/>
              <a:buChar char="•"/>
            </a:pPr>
            <a:endParaRPr lang="en-US" sz="2000" b="0" dirty="0">
              <a:latin typeface="Ford Antenna Regular" panose="02000505000000020004" pitchFamily="50" charset="0"/>
            </a:endParaRPr>
          </a:p>
          <a:p>
            <a:r>
              <a:rPr lang="en-US" sz="2000" b="0" dirty="0">
                <a:solidFill>
                  <a:schemeClr val="accent5">
                    <a:lumMod val="75000"/>
                  </a:schemeClr>
                </a:solidFill>
                <a:latin typeface="Ford Antenna Regular" panose="02000505000000020004" pitchFamily="50" charset="0"/>
              </a:rPr>
              <a:t>Benefits:</a:t>
            </a:r>
          </a:p>
          <a:p>
            <a:pPr marL="342900" indent="-342900">
              <a:buFont typeface="Arial" panose="020B0604020202020204" pitchFamily="34" charset="0"/>
              <a:buChar char="•"/>
            </a:pPr>
            <a:r>
              <a:rPr lang="en-US" sz="1800" b="0" dirty="0">
                <a:latin typeface="Ford Antenna Regular" panose="02000505000000020004" pitchFamily="50" charset="0"/>
              </a:rPr>
              <a:t>Most common and easy to understand</a:t>
            </a:r>
          </a:p>
          <a:p>
            <a:pPr marL="342900" indent="-342900">
              <a:buFont typeface="Arial" panose="020B0604020202020204" pitchFamily="34" charset="0"/>
              <a:buChar char="•"/>
            </a:pPr>
            <a:r>
              <a:rPr lang="en-US" sz="1800" b="0" dirty="0">
                <a:latin typeface="Ford Antenna Regular" panose="02000505000000020004" pitchFamily="50" charset="0"/>
              </a:rPr>
              <a:t>Gives output as an equation</a:t>
            </a:r>
          </a:p>
          <a:p>
            <a:pPr marL="342900" indent="-342900">
              <a:buFont typeface="Arial" panose="020B0604020202020204" pitchFamily="34" charset="0"/>
              <a:buChar char="•"/>
            </a:pPr>
            <a:r>
              <a:rPr lang="en-US" sz="1800" b="0" dirty="0">
                <a:latin typeface="Ford Antenna Regular" panose="02000505000000020004" pitchFamily="50" charset="0"/>
              </a:rPr>
              <a:t>Indicates significant relationships between target and independent variables</a:t>
            </a:r>
          </a:p>
          <a:p>
            <a:pPr marL="342900" indent="-342900">
              <a:buFont typeface="Arial" panose="020B0604020202020204" pitchFamily="34" charset="0"/>
              <a:buChar char="•"/>
            </a:pPr>
            <a:r>
              <a:rPr lang="en-US" sz="1800" b="0" dirty="0">
                <a:latin typeface="Ford Antenna Regular" panose="02000505000000020004" pitchFamily="50" charset="0"/>
              </a:rPr>
              <a:t>Indicates strength of impact of multiple variables on the target</a:t>
            </a:r>
          </a:p>
          <a:p>
            <a:pPr marL="342900" indent="-342900">
              <a:buFont typeface="Arial" panose="020B0604020202020204" pitchFamily="34" charset="0"/>
              <a:buChar char="•"/>
            </a:pPr>
            <a:endParaRPr lang="en-US" sz="2000" b="0" dirty="0">
              <a:latin typeface="Ford Antenna Regular" panose="02000505000000020004" pitchFamily="50" charset="0"/>
            </a:endParaRPr>
          </a:p>
        </p:txBody>
      </p:sp>
      <p:pic>
        <p:nvPicPr>
          <p:cNvPr id="5" name="Picture 4"/>
          <p:cNvPicPr>
            <a:picLocks noChangeAspect="1"/>
          </p:cNvPicPr>
          <p:nvPr/>
        </p:nvPicPr>
        <p:blipFill>
          <a:blip r:embed="rId2"/>
          <a:stretch>
            <a:fillRect/>
          </a:stretch>
        </p:blipFill>
        <p:spPr>
          <a:xfrm rot="16200000">
            <a:off x="6464289" y="1833563"/>
            <a:ext cx="2962275" cy="1543050"/>
          </a:xfrm>
          <a:prstGeom prst="rect">
            <a:avLst/>
          </a:prstGeom>
        </p:spPr>
      </p:pic>
      <p:sp>
        <p:nvSpPr>
          <p:cNvPr id="6" name="Rounded Rectangle 5"/>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80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Major Types of Regression Models	 </a:t>
            </a:r>
          </a:p>
        </p:txBody>
      </p:sp>
      <p:sp>
        <p:nvSpPr>
          <p:cNvPr id="3" name="TextBox 2"/>
          <p:cNvSpPr txBox="1"/>
          <p:nvPr/>
        </p:nvSpPr>
        <p:spPr>
          <a:xfrm>
            <a:off x="304800" y="1047750"/>
            <a:ext cx="8229600" cy="1261884"/>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Linear Regression: </a:t>
            </a:r>
          </a:p>
          <a:p>
            <a:pPr marL="171450" indent="-171450">
              <a:buFont typeface="Arial" panose="020B0604020202020204" pitchFamily="34" charset="0"/>
              <a:buChar char="•"/>
            </a:pPr>
            <a:r>
              <a:rPr lang="en-US" b="0" dirty="0">
                <a:latin typeface="Ford Antenna Regular" panose="02000505000000020004" pitchFamily="50" charset="0"/>
              </a:rPr>
              <a:t>Creates an equation resulting in the predicted value</a:t>
            </a:r>
          </a:p>
          <a:p>
            <a:pPr marL="171450" indent="-171450">
              <a:buFont typeface="Arial" panose="020B0604020202020204" pitchFamily="34" charset="0"/>
              <a:buChar char="•"/>
            </a:pPr>
            <a:r>
              <a:rPr lang="en-US" b="0" dirty="0">
                <a:latin typeface="Ford Antenna Regular" panose="02000505000000020004" pitchFamily="50" charset="0"/>
              </a:rPr>
              <a:t>Need to select only statistically relevant independent variables</a:t>
            </a:r>
          </a:p>
          <a:p>
            <a:pPr marL="171450" indent="-171450">
              <a:buFont typeface="Arial" panose="020B0604020202020204" pitchFamily="34" charset="0"/>
              <a:buChar char="•"/>
            </a:pPr>
            <a:r>
              <a:rPr lang="en-US" b="0" dirty="0">
                <a:latin typeface="Ford Antenna Regular" panose="02000505000000020004" pitchFamily="50" charset="0"/>
              </a:rPr>
              <a:t>Best fit approach to minimize error</a:t>
            </a:r>
          </a:p>
          <a:p>
            <a:pPr marL="171450" indent="-171450">
              <a:buFont typeface="Arial" panose="020B0604020202020204" pitchFamily="34" charset="0"/>
              <a:buChar char="•"/>
            </a:pPr>
            <a:r>
              <a:rPr lang="en-US" b="0" dirty="0">
                <a:latin typeface="Ford Antenna Regular" panose="02000505000000020004" pitchFamily="50" charset="0"/>
              </a:rPr>
              <a:t>Predicted value will be a numerical value</a:t>
            </a:r>
          </a:p>
          <a:p>
            <a:pPr marL="171450" indent="-171450">
              <a:buFont typeface="Arial" panose="020B0604020202020204" pitchFamily="34" charset="0"/>
              <a:buChar char="•"/>
            </a:pPr>
            <a:r>
              <a:rPr lang="en-US" b="0" dirty="0">
                <a:latin typeface="Ford Antenna Regular" panose="02000505000000020004" pitchFamily="50" charset="0"/>
              </a:rPr>
              <a:t>Great for forecasting</a:t>
            </a:r>
          </a:p>
        </p:txBody>
      </p:sp>
      <p:pic>
        <p:nvPicPr>
          <p:cNvPr id="4" name="Picture 3"/>
          <p:cNvPicPr>
            <a:picLocks noChangeAspect="1"/>
          </p:cNvPicPr>
          <p:nvPr/>
        </p:nvPicPr>
        <p:blipFill>
          <a:blip r:embed="rId2"/>
          <a:stretch>
            <a:fillRect/>
          </a:stretch>
        </p:blipFill>
        <p:spPr>
          <a:xfrm>
            <a:off x="6019800" y="971550"/>
            <a:ext cx="1542669" cy="1654337"/>
          </a:xfrm>
          <a:prstGeom prst="rect">
            <a:avLst/>
          </a:prstGeom>
        </p:spPr>
      </p:pic>
      <p:sp>
        <p:nvSpPr>
          <p:cNvPr id="7" name="TextBox 6"/>
          <p:cNvSpPr txBox="1"/>
          <p:nvPr/>
        </p:nvSpPr>
        <p:spPr>
          <a:xfrm>
            <a:off x="304800" y="2948444"/>
            <a:ext cx="8229600" cy="1261884"/>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Logistic Regression: </a:t>
            </a:r>
          </a:p>
          <a:p>
            <a:pPr marL="171450" indent="-171450">
              <a:buFont typeface="Arial" panose="020B0604020202020204" pitchFamily="34" charset="0"/>
              <a:buChar char="•"/>
            </a:pPr>
            <a:r>
              <a:rPr lang="en-US" b="0" dirty="0">
                <a:latin typeface="Ford Antenna Regular" panose="02000505000000020004" pitchFamily="50" charset="0"/>
              </a:rPr>
              <a:t>Creates a log-based equation resulting in the predicted value</a:t>
            </a:r>
          </a:p>
          <a:p>
            <a:pPr marL="171450" indent="-171450">
              <a:buFont typeface="Arial" panose="020B0604020202020204" pitchFamily="34" charset="0"/>
              <a:buChar char="•"/>
            </a:pPr>
            <a:r>
              <a:rPr lang="en-US" b="0" dirty="0">
                <a:latin typeface="Ford Antenna Regular" panose="02000505000000020004" pitchFamily="50" charset="0"/>
              </a:rPr>
              <a:t>Need to select only statistically relevant independent variables</a:t>
            </a:r>
          </a:p>
          <a:p>
            <a:pPr marL="171450" indent="-171450">
              <a:buFont typeface="Arial" panose="020B0604020202020204" pitchFamily="34" charset="0"/>
              <a:buChar char="•"/>
            </a:pPr>
            <a:r>
              <a:rPr lang="en-US" b="0" dirty="0">
                <a:latin typeface="Ford Antenna Regular" panose="02000505000000020004" pitchFamily="50" charset="0"/>
              </a:rPr>
              <a:t>Best fit approach to minimize false values</a:t>
            </a:r>
          </a:p>
          <a:p>
            <a:pPr marL="171450" indent="-171450">
              <a:buFont typeface="Arial" panose="020B0604020202020204" pitchFamily="34" charset="0"/>
              <a:buChar char="•"/>
            </a:pPr>
            <a:r>
              <a:rPr lang="en-US" b="0" dirty="0">
                <a:latin typeface="Ford Antenna Regular" panose="02000505000000020004" pitchFamily="50" charset="0"/>
              </a:rPr>
              <a:t>Predicted value will be true or false</a:t>
            </a:r>
          </a:p>
          <a:p>
            <a:pPr marL="171450" indent="-171450">
              <a:buFont typeface="Arial" panose="020B0604020202020204" pitchFamily="34" charset="0"/>
              <a:buChar char="•"/>
            </a:pPr>
            <a:r>
              <a:rPr lang="en-US" b="0" dirty="0">
                <a:latin typeface="Ford Antenna Regular" panose="02000505000000020004" pitchFamily="50" charset="0"/>
              </a:rPr>
              <a:t>Great for classification</a:t>
            </a:r>
          </a:p>
        </p:txBody>
      </p:sp>
      <p:pic>
        <p:nvPicPr>
          <p:cNvPr id="5" name="Picture 4"/>
          <p:cNvPicPr>
            <a:picLocks noChangeAspect="1"/>
          </p:cNvPicPr>
          <p:nvPr/>
        </p:nvPicPr>
        <p:blipFill>
          <a:blip r:embed="rId3"/>
          <a:stretch>
            <a:fillRect/>
          </a:stretch>
        </p:blipFill>
        <p:spPr>
          <a:xfrm>
            <a:off x="6019800" y="2879950"/>
            <a:ext cx="1886358" cy="1436888"/>
          </a:xfrm>
          <a:prstGeom prst="rect">
            <a:avLst/>
          </a:prstGeom>
        </p:spPr>
      </p:pic>
      <p:sp>
        <p:nvSpPr>
          <p:cNvPr id="6" name="Rounded Rectangle 5"/>
          <p:cNvSpPr/>
          <p:nvPr/>
        </p:nvSpPr>
        <p:spPr>
          <a:xfrm>
            <a:off x="228600" y="819150"/>
            <a:ext cx="8077200"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 y="2722094"/>
            <a:ext cx="8077200"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69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895350"/>
            <a:ext cx="5943600" cy="3328416"/>
          </a:xfrm>
          <a:prstGeom prst="rect">
            <a:avLst/>
          </a:prstGeom>
        </p:spPr>
      </p:pic>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Story of the Magician</a:t>
            </a:r>
          </a:p>
        </p:txBody>
      </p:sp>
    </p:spTree>
    <p:extLst>
      <p:ext uri="{BB962C8B-B14F-4D97-AF65-F5344CB8AC3E}">
        <p14:creationId xmlns:p14="http://schemas.microsoft.com/office/powerpoint/2010/main" val="47376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Linear or Logistic?	 </a:t>
            </a:r>
          </a:p>
        </p:txBody>
      </p:sp>
      <p:sp>
        <p:nvSpPr>
          <p:cNvPr id="3" name="TextBox 2"/>
          <p:cNvSpPr txBox="1"/>
          <p:nvPr/>
        </p:nvSpPr>
        <p:spPr>
          <a:xfrm>
            <a:off x="442399" y="971550"/>
            <a:ext cx="8153400" cy="3293209"/>
          </a:xfrm>
          <a:prstGeom prst="rect">
            <a:avLst/>
          </a:prstGeom>
          <a:noFill/>
        </p:spPr>
        <p:txBody>
          <a:bodyPr wrap="square" rtlCol="0">
            <a:spAutoFit/>
          </a:bodyPr>
          <a:lstStyle/>
          <a:p>
            <a:pPr marL="228600" indent="-228600">
              <a:buAutoNum type="arabicPeriod"/>
            </a:pPr>
            <a:r>
              <a:rPr lang="en-US" sz="1600" b="0" dirty="0">
                <a:latin typeface="Ford Antenna Regular" panose="02000505000000020004" pitchFamily="50" charset="0"/>
              </a:rPr>
              <a:t>The business team is getting ready for the new 2020 Explorers.  They want to build a model to predict what the suggested price and discount should be.</a:t>
            </a:r>
          </a:p>
          <a:p>
            <a:pPr marL="228600" indent="-228600">
              <a:buAutoNum type="arabicPeriod"/>
            </a:pPr>
            <a:endParaRPr lang="en-US" sz="1600" b="0" dirty="0">
              <a:latin typeface="Ford Antenna Regular" panose="02000505000000020004" pitchFamily="50" charset="0"/>
            </a:endParaRPr>
          </a:p>
          <a:p>
            <a:pPr marL="228600" indent="-228600">
              <a:buAutoNum type="arabicPeriod"/>
            </a:pPr>
            <a:r>
              <a:rPr lang="en-US" sz="1600" b="0" dirty="0">
                <a:latin typeface="Ford Antenna Regular" panose="02000505000000020004" pitchFamily="50" charset="0"/>
              </a:rPr>
              <a:t>The business team is looking at leases up for renewal or not.  They want to build a model to predict whether or not we want to make an offer to the person to renew.</a:t>
            </a:r>
          </a:p>
          <a:p>
            <a:pPr marL="228600" indent="-228600">
              <a:buAutoNum type="arabicPeriod"/>
            </a:pPr>
            <a:endParaRPr lang="en-US" sz="1600" b="0" dirty="0">
              <a:latin typeface="Ford Antenna Regular" panose="02000505000000020004" pitchFamily="50" charset="0"/>
            </a:endParaRPr>
          </a:p>
          <a:p>
            <a:pPr marL="228600" indent="-228600">
              <a:buAutoNum type="arabicPeriod"/>
            </a:pPr>
            <a:r>
              <a:rPr lang="en-US" sz="1600" b="0" dirty="0">
                <a:latin typeface="Ford Antenna Regular" panose="02000505000000020004" pitchFamily="50" charset="0"/>
              </a:rPr>
              <a:t>Finance is concerned about fraudulent travel expenses but they do not have the resources to audit every single expense report.  They want to build a model to decide which expense reports should be audited.</a:t>
            </a:r>
          </a:p>
          <a:p>
            <a:pPr marL="228600" indent="-228600">
              <a:buAutoNum type="arabicPeriod"/>
            </a:pPr>
            <a:endParaRPr lang="en-US" sz="1600" b="0" dirty="0">
              <a:latin typeface="Ford Antenna Regular" panose="02000505000000020004" pitchFamily="50" charset="0"/>
            </a:endParaRPr>
          </a:p>
          <a:p>
            <a:pPr marL="228600" indent="-228600">
              <a:buAutoNum type="arabicPeriod"/>
            </a:pPr>
            <a:r>
              <a:rPr lang="en-US" sz="1600" b="0" dirty="0">
                <a:latin typeface="Ford Antenna Regular" panose="02000505000000020004" pitchFamily="50" charset="0"/>
              </a:rPr>
              <a:t>Dealer rebates cost the company a lot of money.  They want to know what level of rebates they should offer on the 2020 Edge so increase sales by 10%.</a:t>
            </a:r>
          </a:p>
        </p:txBody>
      </p:sp>
      <p:sp>
        <p:nvSpPr>
          <p:cNvPr id="4" name="Rounded Rectangle 3"/>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39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2.  Regularization Models	 </a:t>
            </a:r>
          </a:p>
        </p:txBody>
      </p:sp>
      <p:sp>
        <p:nvSpPr>
          <p:cNvPr id="3" name="Rectangle 2"/>
          <p:cNvSpPr/>
          <p:nvPr/>
        </p:nvSpPr>
        <p:spPr>
          <a:xfrm>
            <a:off x="5590532" y="3181350"/>
            <a:ext cx="3390900" cy="830997"/>
          </a:xfrm>
          <a:prstGeom prst="rect">
            <a:avLst/>
          </a:prstGeom>
        </p:spPr>
        <p:txBody>
          <a:bodyPr wrap="square">
            <a:spAutoFit/>
          </a:bodyPr>
          <a:lstStyle/>
          <a:p>
            <a:r>
              <a:rPr lang="en-US" b="0" dirty="0">
                <a:latin typeface="Ford Antenna Regular" panose="02000505000000020004" pitchFamily="50" charset="0"/>
              </a:rPr>
              <a:t>An extension made to a regression method that penalizes models based on their complexity, favoring simpler models that are also better at generalizing.</a:t>
            </a:r>
          </a:p>
        </p:txBody>
      </p:sp>
      <p:pic>
        <p:nvPicPr>
          <p:cNvPr id="4" name="Picture 3"/>
          <p:cNvPicPr>
            <a:picLocks noChangeAspect="1"/>
          </p:cNvPicPr>
          <p:nvPr/>
        </p:nvPicPr>
        <p:blipFill>
          <a:blip r:embed="rId2"/>
          <a:stretch>
            <a:fillRect/>
          </a:stretch>
        </p:blipFill>
        <p:spPr>
          <a:xfrm>
            <a:off x="6553200" y="1353782"/>
            <a:ext cx="1465564" cy="1677865"/>
          </a:xfrm>
          <a:prstGeom prst="rect">
            <a:avLst/>
          </a:prstGeom>
        </p:spPr>
      </p:pic>
      <p:pic>
        <p:nvPicPr>
          <p:cNvPr id="6" name="Picture 5"/>
          <p:cNvPicPr>
            <a:picLocks noChangeAspect="1"/>
          </p:cNvPicPr>
          <p:nvPr/>
        </p:nvPicPr>
        <p:blipFill>
          <a:blip r:embed="rId3"/>
          <a:stretch>
            <a:fillRect/>
          </a:stretch>
        </p:blipFill>
        <p:spPr>
          <a:xfrm>
            <a:off x="990600" y="1000702"/>
            <a:ext cx="3733800" cy="2701348"/>
          </a:xfrm>
          <a:prstGeom prst="rect">
            <a:avLst/>
          </a:prstGeom>
        </p:spPr>
      </p:pic>
      <p:sp>
        <p:nvSpPr>
          <p:cNvPr id="7" name="TextBox 6"/>
          <p:cNvSpPr txBox="1"/>
          <p:nvPr/>
        </p:nvSpPr>
        <p:spPr>
          <a:xfrm>
            <a:off x="990600" y="3902602"/>
            <a:ext cx="44958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Penalizes, dampens and smooths </a:t>
            </a:r>
          </a:p>
        </p:txBody>
      </p:sp>
    </p:spTree>
    <p:extLst>
      <p:ext uri="{BB962C8B-B14F-4D97-AF65-F5344CB8AC3E}">
        <p14:creationId xmlns:p14="http://schemas.microsoft.com/office/powerpoint/2010/main" val="3726006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Major Types of Regularization Models	 </a:t>
            </a:r>
          </a:p>
        </p:txBody>
      </p:sp>
      <p:sp>
        <p:nvSpPr>
          <p:cNvPr id="3" name="TextBox 2"/>
          <p:cNvSpPr txBox="1"/>
          <p:nvPr/>
        </p:nvSpPr>
        <p:spPr>
          <a:xfrm>
            <a:off x="372777" y="1047750"/>
            <a:ext cx="8229600" cy="892552"/>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Ridge Regression: </a:t>
            </a:r>
          </a:p>
          <a:p>
            <a:pPr marL="171450" indent="-171450">
              <a:buFont typeface="Arial" panose="020B0604020202020204" pitchFamily="34" charset="0"/>
              <a:buChar char="•"/>
            </a:pPr>
            <a:r>
              <a:rPr lang="en-US" b="0" dirty="0">
                <a:latin typeface="Ford Antenna Regular" panose="02000505000000020004" pitchFamily="50" charset="0"/>
              </a:rPr>
              <a:t>Used with multi-collinear data</a:t>
            </a:r>
          </a:p>
          <a:p>
            <a:pPr marL="171450" indent="-171450">
              <a:buFont typeface="Arial" panose="020B0604020202020204" pitchFamily="34" charset="0"/>
              <a:buChar char="•"/>
            </a:pPr>
            <a:r>
              <a:rPr lang="en-US" b="0" dirty="0">
                <a:latin typeface="Ford Antenna Regular" panose="02000505000000020004" pitchFamily="50" charset="0"/>
              </a:rPr>
              <a:t>Adds shrinkage parameter to penalize variance</a:t>
            </a:r>
          </a:p>
          <a:p>
            <a:pPr marL="171450" indent="-171450">
              <a:buFont typeface="Arial" panose="020B0604020202020204" pitchFamily="34" charset="0"/>
              <a:buChar char="•"/>
            </a:pPr>
            <a:r>
              <a:rPr lang="en-US" b="0" dirty="0">
                <a:latin typeface="Ford Antenna Regular" panose="02000505000000020004" pitchFamily="50" charset="0"/>
              </a:rPr>
              <a:t>Requires tuning</a:t>
            </a:r>
          </a:p>
        </p:txBody>
      </p:sp>
      <p:sp>
        <p:nvSpPr>
          <p:cNvPr id="7" name="TextBox 6"/>
          <p:cNvSpPr txBox="1"/>
          <p:nvPr/>
        </p:nvSpPr>
        <p:spPr>
          <a:xfrm>
            <a:off x="372777" y="3251168"/>
            <a:ext cx="8229600" cy="892552"/>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Elastic Net Regression: </a:t>
            </a:r>
          </a:p>
          <a:p>
            <a:pPr marL="171450" indent="-171450">
              <a:buFont typeface="Arial" panose="020B0604020202020204" pitchFamily="34" charset="0"/>
              <a:buChar char="•"/>
            </a:pPr>
            <a:r>
              <a:rPr lang="en-US" b="0" dirty="0">
                <a:latin typeface="Ford Antenna Regular" panose="02000505000000020004" pitchFamily="50" charset="0"/>
              </a:rPr>
              <a:t>Hybrid of Ridge and Lasso</a:t>
            </a:r>
          </a:p>
          <a:p>
            <a:pPr marL="171450" indent="-171450">
              <a:buFont typeface="Arial" panose="020B0604020202020204" pitchFamily="34" charset="0"/>
              <a:buChar char="•"/>
            </a:pPr>
            <a:r>
              <a:rPr lang="en-US" b="0" dirty="0">
                <a:latin typeface="Ford Antenna Regular" panose="02000505000000020004" pitchFamily="50" charset="0"/>
              </a:rPr>
              <a:t>Useful when there are multiple features which are correlated</a:t>
            </a:r>
          </a:p>
          <a:p>
            <a:pPr marL="171450" indent="-171450">
              <a:buFont typeface="Arial" panose="020B0604020202020204" pitchFamily="34" charset="0"/>
              <a:buChar char="•"/>
            </a:pPr>
            <a:r>
              <a:rPr lang="en-US" b="0" dirty="0">
                <a:latin typeface="Ford Antenna Regular" panose="02000505000000020004" pitchFamily="50" charset="0"/>
              </a:rPr>
              <a:t>Requires tuning</a:t>
            </a:r>
          </a:p>
        </p:txBody>
      </p:sp>
      <p:sp>
        <p:nvSpPr>
          <p:cNvPr id="10" name="Rounded Rectangle 9"/>
          <p:cNvSpPr/>
          <p:nvPr/>
        </p:nvSpPr>
        <p:spPr>
          <a:xfrm>
            <a:off x="228600" y="819150"/>
            <a:ext cx="8534400" cy="36555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72777" y="2044449"/>
            <a:ext cx="4656423" cy="1261884"/>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Lasso Regression: </a:t>
            </a:r>
          </a:p>
          <a:p>
            <a:pPr marL="171450" indent="-171450">
              <a:buFont typeface="Arial" panose="020B0604020202020204" pitchFamily="34" charset="0"/>
              <a:buChar char="•"/>
            </a:pPr>
            <a:r>
              <a:rPr lang="en-US" b="0" dirty="0">
                <a:latin typeface="Ford Antenna Regular" panose="02000505000000020004" pitchFamily="50" charset="0"/>
              </a:rPr>
              <a:t>Least Absolute Shrinkage and Selection Operator</a:t>
            </a:r>
          </a:p>
          <a:p>
            <a:pPr marL="171450" indent="-171450">
              <a:buFont typeface="Arial" panose="020B0604020202020204" pitchFamily="34" charset="0"/>
              <a:buChar char="•"/>
            </a:pPr>
            <a:r>
              <a:rPr lang="en-US" b="0" dirty="0">
                <a:latin typeface="Ford Antenna Regular" panose="02000505000000020004" pitchFamily="50" charset="0"/>
              </a:rPr>
              <a:t>Builds on ridge and penalizes actual size of regression coefficients</a:t>
            </a:r>
          </a:p>
          <a:p>
            <a:pPr marL="171450" indent="-171450">
              <a:buFont typeface="Arial" panose="020B0604020202020204" pitchFamily="34" charset="0"/>
              <a:buChar char="•"/>
            </a:pPr>
            <a:r>
              <a:rPr lang="en-US" b="0" dirty="0">
                <a:latin typeface="Ford Antenna Regular" panose="02000505000000020004" pitchFamily="50" charset="0"/>
              </a:rPr>
              <a:t>Reduces variability and improves accuracy</a:t>
            </a:r>
          </a:p>
          <a:p>
            <a:pPr marL="171450" indent="-171450">
              <a:buFont typeface="Arial" panose="020B0604020202020204" pitchFamily="34" charset="0"/>
              <a:buChar char="•"/>
            </a:pPr>
            <a:r>
              <a:rPr lang="en-US" b="0" dirty="0">
                <a:latin typeface="Ford Antenna Regular" panose="02000505000000020004" pitchFamily="50" charset="0"/>
              </a:rPr>
              <a:t>Requires tuning</a:t>
            </a:r>
          </a:p>
        </p:txBody>
      </p:sp>
      <p:pic>
        <p:nvPicPr>
          <p:cNvPr id="12" name="Picture 11"/>
          <p:cNvPicPr>
            <a:picLocks noChangeAspect="1"/>
          </p:cNvPicPr>
          <p:nvPr/>
        </p:nvPicPr>
        <p:blipFill>
          <a:blip r:embed="rId2"/>
          <a:stretch>
            <a:fillRect/>
          </a:stretch>
        </p:blipFill>
        <p:spPr>
          <a:xfrm>
            <a:off x="4978571" y="1468328"/>
            <a:ext cx="3454058" cy="2093463"/>
          </a:xfrm>
          <a:prstGeom prst="rect">
            <a:avLst/>
          </a:prstGeom>
        </p:spPr>
      </p:pic>
    </p:spTree>
    <p:extLst>
      <p:ext uri="{BB962C8B-B14F-4D97-AF65-F5344CB8AC3E}">
        <p14:creationId xmlns:p14="http://schemas.microsoft.com/office/powerpoint/2010/main" val="176949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3.  Decision Trees Models	 </a:t>
            </a:r>
          </a:p>
        </p:txBody>
      </p:sp>
      <p:sp>
        <p:nvSpPr>
          <p:cNvPr id="3" name="Rectangle 2"/>
          <p:cNvSpPr/>
          <p:nvPr/>
        </p:nvSpPr>
        <p:spPr>
          <a:xfrm>
            <a:off x="5105400" y="3102383"/>
            <a:ext cx="3657600" cy="1200329"/>
          </a:xfrm>
          <a:prstGeom prst="rect">
            <a:avLst/>
          </a:prstGeom>
        </p:spPr>
        <p:txBody>
          <a:bodyPr wrap="square">
            <a:spAutoFit/>
          </a:bodyPr>
          <a:lstStyle/>
          <a:p>
            <a:r>
              <a:rPr lang="en-US" b="0" dirty="0">
                <a:latin typeface="Ford Antenna Regular" panose="02000505000000020004" pitchFamily="50" charset="0"/>
              </a:rPr>
              <a:t>Decision tree methods construct a model of decisions that fork in tree structures until a prediction decision is made for a given record. Decision trees are trained on data for classification and regression problems. Decision trees are often fast and accurate</a:t>
            </a:r>
            <a:r>
              <a:rPr lang="en-US" b="0" dirty="0"/>
              <a:t> </a:t>
            </a:r>
          </a:p>
        </p:txBody>
      </p:sp>
      <p:pic>
        <p:nvPicPr>
          <p:cNvPr id="5" name="Picture 4"/>
          <p:cNvPicPr>
            <a:picLocks noChangeAspect="1"/>
          </p:cNvPicPr>
          <p:nvPr/>
        </p:nvPicPr>
        <p:blipFill>
          <a:blip r:embed="rId2"/>
          <a:stretch>
            <a:fillRect/>
          </a:stretch>
        </p:blipFill>
        <p:spPr>
          <a:xfrm>
            <a:off x="6582255" y="1353166"/>
            <a:ext cx="1478711" cy="1679098"/>
          </a:xfrm>
          <a:prstGeom prst="rect">
            <a:avLst/>
          </a:prstGeom>
        </p:spPr>
      </p:pic>
      <p:sp>
        <p:nvSpPr>
          <p:cNvPr id="7" name="TextBox 6"/>
          <p:cNvSpPr txBox="1"/>
          <p:nvPr/>
        </p:nvSpPr>
        <p:spPr>
          <a:xfrm>
            <a:off x="762000" y="3702547"/>
            <a:ext cx="44958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Branches based on comparison</a:t>
            </a:r>
          </a:p>
        </p:txBody>
      </p:sp>
      <p:pic>
        <p:nvPicPr>
          <p:cNvPr id="8" name="Picture 7"/>
          <p:cNvPicPr>
            <a:picLocks noChangeAspect="1"/>
          </p:cNvPicPr>
          <p:nvPr/>
        </p:nvPicPr>
        <p:blipFill>
          <a:blip r:embed="rId3"/>
          <a:stretch>
            <a:fillRect/>
          </a:stretch>
        </p:blipFill>
        <p:spPr>
          <a:xfrm>
            <a:off x="1219200" y="1200150"/>
            <a:ext cx="3810000" cy="2257295"/>
          </a:xfrm>
          <a:prstGeom prst="rect">
            <a:avLst/>
          </a:prstGeom>
        </p:spPr>
      </p:pic>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29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Example of a real decision	 </a:t>
            </a:r>
          </a:p>
        </p:txBody>
      </p:sp>
      <p:sp>
        <p:nvSpPr>
          <p:cNvPr id="7" name="TextBox 6"/>
          <p:cNvSpPr txBox="1"/>
          <p:nvPr/>
        </p:nvSpPr>
        <p:spPr>
          <a:xfrm>
            <a:off x="914400" y="819150"/>
            <a:ext cx="44958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What should I do this weekend?</a:t>
            </a:r>
          </a:p>
        </p:txBody>
      </p:sp>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43000" y="1289567"/>
            <a:ext cx="6457950" cy="2750608"/>
          </a:xfrm>
          <a:prstGeom prst="rect">
            <a:avLst/>
          </a:prstGeom>
        </p:spPr>
      </p:pic>
      <p:sp>
        <p:nvSpPr>
          <p:cNvPr id="6" name="TextBox 5"/>
          <p:cNvSpPr txBox="1"/>
          <p:nvPr/>
        </p:nvSpPr>
        <p:spPr>
          <a:xfrm>
            <a:off x="1219200" y="4226699"/>
            <a:ext cx="7315200" cy="215444"/>
          </a:xfrm>
          <a:prstGeom prst="rect">
            <a:avLst/>
          </a:prstGeom>
          <a:noFill/>
        </p:spPr>
        <p:txBody>
          <a:bodyPr wrap="square" rtlCol="0">
            <a:spAutoFit/>
          </a:bodyPr>
          <a:lstStyle/>
          <a:p>
            <a:r>
              <a:rPr lang="en-US" sz="800" b="0" dirty="0">
                <a:latin typeface="Ford Antenna Regular" panose="02000505000000020004" pitchFamily="50" charset="0"/>
                <a:hlinkClick r:id="rId3"/>
              </a:rPr>
              <a:t>https://towardsdatascience.com/a-guide-to-decision-trees-for-machine-learning-and-data-science-fe2607241956</a:t>
            </a:r>
            <a:endParaRPr lang="en-US" sz="800" b="0" dirty="0">
              <a:latin typeface="Ford Antenna Regular" panose="02000505000000020004" pitchFamily="50" charset="0"/>
            </a:endParaRPr>
          </a:p>
        </p:txBody>
      </p:sp>
    </p:spTree>
    <p:extLst>
      <p:ext uri="{BB962C8B-B14F-4D97-AF65-F5344CB8AC3E}">
        <p14:creationId xmlns:p14="http://schemas.microsoft.com/office/powerpoint/2010/main" val="347771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does a decision tree work?	 </a:t>
            </a:r>
          </a:p>
        </p:txBody>
      </p:sp>
      <p:sp>
        <p:nvSpPr>
          <p:cNvPr id="7" name="TextBox 6"/>
          <p:cNvSpPr txBox="1"/>
          <p:nvPr/>
        </p:nvSpPr>
        <p:spPr>
          <a:xfrm>
            <a:off x="914400" y="819150"/>
            <a:ext cx="44958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1.  Induction</a:t>
            </a:r>
          </a:p>
        </p:txBody>
      </p:sp>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19200" y="4226699"/>
            <a:ext cx="7315200" cy="215444"/>
          </a:xfrm>
          <a:prstGeom prst="rect">
            <a:avLst/>
          </a:prstGeom>
          <a:noFill/>
        </p:spPr>
        <p:txBody>
          <a:bodyPr wrap="square" rtlCol="0">
            <a:spAutoFit/>
          </a:bodyPr>
          <a:lstStyle/>
          <a:p>
            <a:r>
              <a:rPr lang="en-US" sz="800" b="0" dirty="0">
                <a:latin typeface="Ford Antenna Regular" panose="02000505000000020004" pitchFamily="50" charset="0"/>
                <a:hlinkClick r:id="rId2"/>
              </a:rPr>
              <a:t>https://towardsdatascience.com/a-guide-to-decision-trees-for-machine-learning-and-data-science-fe2607241956</a:t>
            </a:r>
            <a:endParaRPr lang="en-US" sz="800" b="0" dirty="0">
              <a:latin typeface="Ford Antenna Regular" panose="02000505000000020004" pitchFamily="50" charset="0"/>
            </a:endParaRPr>
          </a:p>
        </p:txBody>
      </p:sp>
      <p:sp>
        <p:nvSpPr>
          <p:cNvPr id="3" name="TextBox 2"/>
          <p:cNvSpPr txBox="1"/>
          <p:nvPr/>
        </p:nvSpPr>
        <p:spPr>
          <a:xfrm>
            <a:off x="1219200" y="1371660"/>
            <a:ext cx="6629400" cy="461665"/>
          </a:xfrm>
          <a:prstGeom prst="rect">
            <a:avLst/>
          </a:prstGeom>
          <a:noFill/>
        </p:spPr>
        <p:txBody>
          <a:bodyPr wrap="square" rtlCol="0">
            <a:spAutoFit/>
          </a:bodyPr>
          <a:lstStyle/>
          <a:p>
            <a:r>
              <a:rPr lang="en-US" b="0" dirty="0">
                <a:latin typeface="Ford Antenna Regular" panose="02000505000000020004" pitchFamily="50" charset="0"/>
              </a:rPr>
              <a:t>Successively decide best features to split on, then determine which values to build into subsets to maximize accuracy and minimize splits/nodes</a:t>
            </a:r>
          </a:p>
        </p:txBody>
      </p:sp>
      <p:pic>
        <p:nvPicPr>
          <p:cNvPr id="10" name="Picture 9"/>
          <p:cNvPicPr>
            <a:picLocks noChangeAspect="1"/>
          </p:cNvPicPr>
          <p:nvPr/>
        </p:nvPicPr>
        <p:blipFill>
          <a:blip r:embed="rId3"/>
          <a:stretch>
            <a:fillRect/>
          </a:stretch>
        </p:blipFill>
        <p:spPr>
          <a:xfrm>
            <a:off x="1143000" y="2027931"/>
            <a:ext cx="4724400" cy="2012244"/>
          </a:xfrm>
          <a:prstGeom prst="rect">
            <a:avLst/>
          </a:prstGeom>
        </p:spPr>
      </p:pic>
      <p:sp>
        <p:nvSpPr>
          <p:cNvPr id="14" name="TextBox 13"/>
          <p:cNvSpPr txBox="1"/>
          <p:nvPr/>
        </p:nvSpPr>
        <p:spPr>
          <a:xfrm>
            <a:off x="5715000" y="2337514"/>
            <a:ext cx="2895600" cy="461665"/>
          </a:xfrm>
          <a:prstGeom prst="rect">
            <a:avLst/>
          </a:prstGeom>
          <a:noFill/>
        </p:spPr>
        <p:txBody>
          <a:bodyPr wrap="square" rtlCol="0">
            <a:spAutoFit/>
          </a:bodyPr>
          <a:lstStyle/>
          <a:p>
            <a:r>
              <a:rPr lang="en-US" b="0" dirty="0">
                <a:latin typeface="Ford Antenna Regular" panose="02000505000000020004" pitchFamily="50" charset="0"/>
              </a:rPr>
              <a:t>In Michigan you would need a third split for weather  - </a:t>
            </a:r>
            <a:r>
              <a:rPr lang="en-US" b="0" dirty="0">
                <a:solidFill>
                  <a:schemeClr val="accent5">
                    <a:lumMod val="75000"/>
                  </a:schemeClr>
                </a:solidFill>
                <a:latin typeface="Ford Antenna Regular" panose="02000505000000020004" pitchFamily="50" charset="0"/>
              </a:rPr>
              <a:t>snowing</a:t>
            </a:r>
          </a:p>
        </p:txBody>
      </p:sp>
      <p:pic>
        <p:nvPicPr>
          <p:cNvPr id="15" name="Picture 14"/>
          <p:cNvPicPr>
            <a:picLocks noChangeAspect="1"/>
          </p:cNvPicPr>
          <p:nvPr/>
        </p:nvPicPr>
        <p:blipFill>
          <a:blip r:embed="rId4"/>
          <a:stretch>
            <a:fillRect/>
          </a:stretch>
        </p:blipFill>
        <p:spPr>
          <a:xfrm>
            <a:off x="6819900" y="2867917"/>
            <a:ext cx="838200" cy="645021"/>
          </a:xfrm>
          <a:prstGeom prst="rect">
            <a:avLst/>
          </a:prstGeom>
        </p:spPr>
      </p:pic>
    </p:spTree>
    <p:extLst>
      <p:ext uri="{BB962C8B-B14F-4D97-AF65-F5344CB8AC3E}">
        <p14:creationId xmlns:p14="http://schemas.microsoft.com/office/powerpoint/2010/main" val="443085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does a decision tree work?	 </a:t>
            </a:r>
          </a:p>
        </p:txBody>
      </p:sp>
      <p:sp>
        <p:nvSpPr>
          <p:cNvPr id="7" name="TextBox 6"/>
          <p:cNvSpPr txBox="1"/>
          <p:nvPr/>
        </p:nvSpPr>
        <p:spPr>
          <a:xfrm>
            <a:off x="914400" y="819150"/>
            <a:ext cx="44958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2.  Pruning</a:t>
            </a:r>
          </a:p>
        </p:txBody>
      </p:sp>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19200" y="4226699"/>
            <a:ext cx="7315200" cy="215444"/>
          </a:xfrm>
          <a:prstGeom prst="rect">
            <a:avLst/>
          </a:prstGeom>
          <a:noFill/>
        </p:spPr>
        <p:txBody>
          <a:bodyPr wrap="square" rtlCol="0">
            <a:spAutoFit/>
          </a:bodyPr>
          <a:lstStyle/>
          <a:p>
            <a:r>
              <a:rPr lang="en-US" sz="800" b="0" dirty="0">
                <a:latin typeface="Ford Antenna Regular" panose="02000505000000020004" pitchFamily="50" charset="0"/>
                <a:hlinkClick r:id="rId2"/>
              </a:rPr>
              <a:t>https://towardsdatascience.com/a-guide-to-decision-trees-for-machine-learning-and-data-science-fe2607241956</a:t>
            </a:r>
            <a:endParaRPr lang="en-US" sz="800" b="0" dirty="0">
              <a:latin typeface="Ford Antenna Regular" panose="02000505000000020004" pitchFamily="50" charset="0"/>
            </a:endParaRPr>
          </a:p>
        </p:txBody>
      </p:sp>
      <p:sp>
        <p:nvSpPr>
          <p:cNvPr id="3" name="TextBox 2"/>
          <p:cNvSpPr txBox="1"/>
          <p:nvPr/>
        </p:nvSpPr>
        <p:spPr>
          <a:xfrm>
            <a:off x="456652" y="1415712"/>
            <a:ext cx="6629400" cy="276999"/>
          </a:xfrm>
          <a:prstGeom prst="rect">
            <a:avLst/>
          </a:prstGeom>
          <a:noFill/>
        </p:spPr>
        <p:txBody>
          <a:bodyPr wrap="square" rtlCol="0">
            <a:spAutoFit/>
          </a:bodyPr>
          <a:lstStyle/>
          <a:p>
            <a:r>
              <a:rPr lang="en-US" b="0" dirty="0">
                <a:solidFill>
                  <a:schemeClr val="accent5">
                    <a:lumMod val="75000"/>
                  </a:schemeClr>
                </a:solidFill>
                <a:latin typeface="Ford Antenna Regular" panose="02000505000000020004" pitchFamily="50" charset="0"/>
              </a:rPr>
              <a:t>Decide limits on the number of options in the split</a:t>
            </a:r>
          </a:p>
        </p:txBody>
      </p:sp>
      <p:pic>
        <p:nvPicPr>
          <p:cNvPr id="10" name="Picture 9"/>
          <p:cNvPicPr>
            <a:picLocks noChangeAspect="1"/>
          </p:cNvPicPr>
          <p:nvPr/>
        </p:nvPicPr>
        <p:blipFill>
          <a:blip r:embed="rId3"/>
          <a:stretch>
            <a:fillRect/>
          </a:stretch>
        </p:blipFill>
        <p:spPr>
          <a:xfrm>
            <a:off x="1143000" y="2027931"/>
            <a:ext cx="4724400" cy="2012244"/>
          </a:xfrm>
          <a:prstGeom prst="rect">
            <a:avLst/>
          </a:prstGeom>
        </p:spPr>
      </p:pic>
      <p:sp>
        <p:nvSpPr>
          <p:cNvPr id="14" name="TextBox 13"/>
          <p:cNvSpPr txBox="1"/>
          <p:nvPr/>
        </p:nvSpPr>
        <p:spPr>
          <a:xfrm>
            <a:off x="768304" y="1692711"/>
            <a:ext cx="6470696" cy="461665"/>
          </a:xfrm>
          <a:prstGeom prst="rect">
            <a:avLst/>
          </a:prstGeom>
          <a:noFill/>
        </p:spPr>
        <p:txBody>
          <a:bodyPr wrap="square" rtlCol="0">
            <a:spAutoFit/>
          </a:bodyPr>
          <a:lstStyle/>
          <a:p>
            <a:r>
              <a:rPr lang="en-US" b="0" dirty="0">
                <a:latin typeface="Ford Antenna Regular" panose="02000505000000020004" pitchFamily="50" charset="0"/>
              </a:rPr>
              <a:t>You could add sunny, cloudy, partly cloudy, drizzle, rain, thunderstorm, tornado, hurricane, snow flurry, ice storm, blizzard, steady snow, etc.</a:t>
            </a:r>
            <a:endParaRPr lang="en-US" b="0" dirty="0">
              <a:solidFill>
                <a:schemeClr val="accent5">
                  <a:lumMod val="75000"/>
                </a:schemeClr>
              </a:solidFill>
              <a:latin typeface="Ford Antenna Regular" panose="02000505000000020004" pitchFamily="50" charset="0"/>
            </a:endParaRPr>
          </a:p>
        </p:txBody>
      </p:sp>
      <p:sp>
        <p:nvSpPr>
          <p:cNvPr id="11" name="TextBox 10"/>
          <p:cNvSpPr txBox="1"/>
          <p:nvPr/>
        </p:nvSpPr>
        <p:spPr>
          <a:xfrm>
            <a:off x="456652" y="2356384"/>
            <a:ext cx="3124474" cy="276999"/>
          </a:xfrm>
          <a:prstGeom prst="rect">
            <a:avLst/>
          </a:prstGeom>
          <a:noFill/>
        </p:spPr>
        <p:txBody>
          <a:bodyPr wrap="square" rtlCol="0">
            <a:spAutoFit/>
          </a:bodyPr>
          <a:lstStyle/>
          <a:p>
            <a:r>
              <a:rPr lang="en-US" b="0" dirty="0">
                <a:solidFill>
                  <a:schemeClr val="accent5">
                    <a:lumMod val="75000"/>
                  </a:schemeClr>
                </a:solidFill>
                <a:latin typeface="Ford Antenna Regular" panose="02000505000000020004" pitchFamily="50" charset="0"/>
              </a:rPr>
              <a:t>Eliminate redundancy</a:t>
            </a:r>
          </a:p>
        </p:txBody>
      </p:sp>
      <p:cxnSp>
        <p:nvCxnSpPr>
          <p:cNvPr id="5" name="Straight Connector 4"/>
          <p:cNvCxnSpPr/>
          <p:nvPr/>
        </p:nvCxnSpPr>
        <p:spPr>
          <a:xfrm>
            <a:off x="1752600" y="2876550"/>
            <a:ext cx="1143000" cy="106680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H="1">
            <a:off x="1752600" y="2865772"/>
            <a:ext cx="1104900" cy="1077578"/>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892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Major Types of Decision Tree Models	 </a:t>
            </a:r>
          </a:p>
        </p:txBody>
      </p:sp>
      <p:sp>
        <p:nvSpPr>
          <p:cNvPr id="3" name="TextBox 2"/>
          <p:cNvSpPr txBox="1"/>
          <p:nvPr/>
        </p:nvSpPr>
        <p:spPr>
          <a:xfrm>
            <a:off x="663872" y="971550"/>
            <a:ext cx="5562600" cy="1015663"/>
          </a:xfrm>
          <a:prstGeom prst="rect">
            <a:avLst/>
          </a:prstGeom>
          <a:noFill/>
        </p:spPr>
        <p:txBody>
          <a:bodyPr wrap="square" rtlCol="0">
            <a:spAutoFit/>
          </a:bodyPr>
          <a:lstStyle/>
          <a:p>
            <a:pPr marL="228600" indent="-228600">
              <a:buAutoNum type="arabicPeriod"/>
            </a:pPr>
            <a:r>
              <a:rPr lang="en-US" dirty="0">
                <a:latin typeface="Ford Antenna Regular" panose="02000505000000020004" pitchFamily="50" charset="0"/>
              </a:rPr>
              <a:t>Decision Tree</a:t>
            </a:r>
          </a:p>
          <a:p>
            <a:r>
              <a:rPr lang="en-US" b="0" dirty="0">
                <a:latin typeface="Ford Antenna Regular" panose="02000505000000020004" pitchFamily="50" charset="0"/>
              </a:rPr>
              <a:t>A tree is built by splitting the source set, constituting the root node of the tree, into subsets - which constitute the successor children. The splitting is based on a set of splitting rules based on classification features</a:t>
            </a:r>
            <a:endParaRPr lang="en-US" dirty="0">
              <a:latin typeface="Ford Antenna Regular" panose="02000505000000020004" pitchFamily="50" charset="0"/>
            </a:endParaRPr>
          </a:p>
        </p:txBody>
      </p:sp>
      <p:sp>
        <p:nvSpPr>
          <p:cNvPr id="4" name="TextBox 3"/>
          <p:cNvSpPr txBox="1"/>
          <p:nvPr/>
        </p:nvSpPr>
        <p:spPr>
          <a:xfrm>
            <a:off x="663872" y="3478798"/>
            <a:ext cx="5562600" cy="587574"/>
          </a:xfrm>
          <a:prstGeom prst="rect">
            <a:avLst/>
          </a:prstGeom>
          <a:noFill/>
        </p:spPr>
        <p:txBody>
          <a:bodyPr wrap="square" rtlCol="0">
            <a:spAutoFit/>
          </a:bodyPr>
          <a:lstStyle/>
          <a:p>
            <a:pPr marL="228600" indent="-228600">
              <a:buAutoNum type="arabicPeriod" startAt="3"/>
            </a:pPr>
            <a:r>
              <a:rPr lang="en-US" dirty="0">
                <a:latin typeface="Ford Antenna Regular" panose="02000505000000020004" pitchFamily="50" charset="0"/>
              </a:rPr>
              <a:t>Gradient Boosting</a:t>
            </a:r>
          </a:p>
          <a:p>
            <a:r>
              <a:rPr lang="en-US" b="0" dirty="0">
                <a:latin typeface="Ford Antenna Regular" panose="02000505000000020004" pitchFamily="50" charset="0"/>
              </a:rPr>
              <a:t>Gradient Boosting is an ensemble method that builds many shallow trees in succession (high bias, low variance)</a:t>
            </a:r>
          </a:p>
        </p:txBody>
      </p:sp>
      <p:sp>
        <p:nvSpPr>
          <p:cNvPr id="5" name="TextBox 4"/>
          <p:cNvSpPr txBox="1"/>
          <p:nvPr/>
        </p:nvSpPr>
        <p:spPr>
          <a:xfrm>
            <a:off x="663872" y="2203282"/>
            <a:ext cx="5562600" cy="830997"/>
          </a:xfrm>
          <a:prstGeom prst="rect">
            <a:avLst/>
          </a:prstGeom>
          <a:noFill/>
        </p:spPr>
        <p:txBody>
          <a:bodyPr wrap="square" rtlCol="0">
            <a:spAutoFit/>
          </a:bodyPr>
          <a:lstStyle/>
          <a:p>
            <a:pPr marL="228600" indent="-228600">
              <a:buAutoNum type="arabicPeriod" startAt="2"/>
            </a:pPr>
            <a:r>
              <a:rPr lang="en-US" dirty="0">
                <a:latin typeface="Ford Antenna Regular" panose="02000505000000020004" pitchFamily="50" charset="0"/>
              </a:rPr>
              <a:t>Random Forest</a:t>
            </a:r>
          </a:p>
          <a:p>
            <a:r>
              <a:rPr lang="en-US" b="0" dirty="0">
                <a:solidFill>
                  <a:schemeClr val="tx1"/>
                </a:solidFill>
                <a:latin typeface="Ford Antenna Regular" panose="02000505000000020004" pitchFamily="50" charset="0"/>
              </a:rPr>
              <a:t>Random forest is an ensemble method that operates by constructing a multitude of fully grown decision trees in parallel (low bias, high variance)</a:t>
            </a:r>
          </a:p>
        </p:txBody>
      </p:sp>
      <p:pic>
        <p:nvPicPr>
          <p:cNvPr id="6" name="Picture 5"/>
          <p:cNvPicPr>
            <a:picLocks noChangeAspect="1"/>
          </p:cNvPicPr>
          <p:nvPr/>
        </p:nvPicPr>
        <p:blipFill>
          <a:blip r:embed="rId2"/>
          <a:stretch>
            <a:fillRect/>
          </a:stretch>
        </p:blipFill>
        <p:spPr>
          <a:xfrm>
            <a:off x="6629400" y="971550"/>
            <a:ext cx="1097235" cy="1036278"/>
          </a:xfrm>
          <a:prstGeom prst="rect">
            <a:avLst/>
          </a:prstGeom>
        </p:spPr>
      </p:pic>
      <p:pic>
        <p:nvPicPr>
          <p:cNvPr id="7" name="Picture 6"/>
          <p:cNvPicPr>
            <a:picLocks noChangeAspect="1"/>
          </p:cNvPicPr>
          <p:nvPr/>
        </p:nvPicPr>
        <p:blipFill>
          <a:blip r:embed="rId3"/>
          <a:stretch>
            <a:fillRect/>
          </a:stretch>
        </p:blipFill>
        <p:spPr>
          <a:xfrm>
            <a:off x="6400800" y="2203282"/>
            <a:ext cx="1962150" cy="1098804"/>
          </a:xfrm>
          <a:prstGeom prst="rect">
            <a:avLst/>
          </a:prstGeom>
        </p:spPr>
      </p:pic>
      <p:pic>
        <p:nvPicPr>
          <p:cNvPr id="8" name="Picture 7"/>
          <p:cNvPicPr>
            <a:picLocks noChangeAspect="1"/>
          </p:cNvPicPr>
          <p:nvPr/>
        </p:nvPicPr>
        <p:blipFill>
          <a:blip r:embed="rId4"/>
          <a:stretch>
            <a:fillRect/>
          </a:stretch>
        </p:blipFill>
        <p:spPr>
          <a:xfrm>
            <a:off x="6617341" y="3442422"/>
            <a:ext cx="1121353" cy="839932"/>
          </a:xfrm>
          <a:prstGeom prst="rect">
            <a:avLst/>
          </a:prstGeom>
        </p:spPr>
      </p:pic>
      <p:sp>
        <p:nvSpPr>
          <p:cNvPr id="9" name="Rounded Rectangle 8"/>
          <p:cNvSpPr/>
          <p:nvPr/>
        </p:nvSpPr>
        <p:spPr>
          <a:xfrm>
            <a:off x="533400" y="870287"/>
            <a:ext cx="8001000" cy="1137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33400" y="2114550"/>
            <a:ext cx="8001000" cy="1137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7918" y="3385456"/>
            <a:ext cx="8001000" cy="10341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201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4.  Bayesian Models	 </a:t>
            </a:r>
          </a:p>
        </p:txBody>
      </p:sp>
      <p:sp>
        <p:nvSpPr>
          <p:cNvPr id="3" name="Rectangle 2"/>
          <p:cNvSpPr/>
          <p:nvPr/>
        </p:nvSpPr>
        <p:spPr>
          <a:xfrm>
            <a:off x="6003655" y="3257550"/>
            <a:ext cx="2667000" cy="830997"/>
          </a:xfrm>
          <a:prstGeom prst="rect">
            <a:avLst/>
          </a:prstGeom>
        </p:spPr>
        <p:txBody>
          <a:bodyPr wrap="square">
            <a:spAutoFit/>
          </a:bodyPr>
          <a:lstStyle/>
          <a:p>
            <a:r>
              <a:rPr lang="en-US" b="0" dirty="0">
                <a:latin typeface="Ford Antenna Regular" panose="02000505000000020004" pitchFamily="50" charset="0"/>
              </a:rPr>
              <a:t>Bayesian methods are those that explicitly apply Bayes’ Theorem for problems such as classification and regression.</a:t>
            </a:r>
          </a:p>
        </p:txBody>
      </p:sp>
      <p:pic>
        <p:nvPicPr>
          <p:cNvPr id="4" name="Picture 3"/>
          <p:cNvPicPr>
            <a:picLocks noChangeAspect="1"/>
          </p:cNvPicPr>
          <p:nvPr/>
        </p:nvPicPr>
        <p:blipFill>
          <a:blip r:embed="rId2"/>
          <a:stretch>
            <a:fillRect/>
          </a:stretch>
        </p:blipFill>
        <p:spPr>
          <a:xfrm>
            <a:off x="6569098" y="1355248"/>
            <a:ext cx="1536115" cy="1676400"/>
          </a:xfrm>
          <a:prstGeom prst="rect">
            <a:avLst/>
          </a:prstGeom>
        </p:spPr>
      </p:pic>
      <p:sp>
        <p:nvSpPr>
          <p:cNvPr id="6" name="Rounded Rectangle 5"/>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1219200" y="3299312"/>
            <a:ext cx="2348152" cy="631939"/>
          </a:xfrm>
          <a:prstGeom prst="rect">
            <a:avLst/>
          </a:prstGeom>
        </p:spPr>
      </p:pic>
      <p:pic>
        <p:nvPicPr>
          <p:cNvPr id="18" name="Picture 17"/>
          <p:cNvPicPr>
            <a:picLocks noChangeAspect="1"/>
          </p:cNvPicPr>
          <p:nvPr/>
        </p:nvPicPr>
        <p:blipFill>
          <a:blip r:embed="rId4"/>
          <a:stretch>
            <a:fillRect/>
          </a:stretch>
        </p:blipFill>
        <p:spPr>
          <a:xfrm>
            <a:off x="838200" y="1200150"/>
            <a:ext cx="2971800" cy="1845644"/>
          </a:xfrm>
          <a:prstGeom prst="rect">
            <a:avLst/>
          </a:prstGeom>
        </p:spPr>
      </p:pic>
      <p:sp>
        <p:nvSpPr>
          <p:cNvPr id="20" name="TextBox 19"/>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Built on Bayesian statistics</a:t>
            </a:r>
          </a:p>
        </p:txBody>
      </p:sp>
    </p:spTree>
    <p:extLst>
      <p:ext uri="{BB962C8B-B14F-4D97-AF65-F5344CB8AC3E}">
        <p14:creationId xmlns:p14="http://schemas.microsoft.com/office/powerpoint/2010/main" val="3307886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5.  Clustering Models	 </a:t>
            </a:r>
          </a:p>
        </p:txBody>
      </p:sp>
      <p:sp>
        <p:nvSpPr>
          <p:cNvPr id="3" name="Rectangle 2"/>
          <p:cNvSpPr/>
          <p:nvPr/>
        </p:nvSpPr>
        <p:spPr>
          <a:xfrm>
            <a:off x="4876800" y="3184048"/>
            <a:ext cx="4038600" cy="1015663"/>
          </a:xfrm>
          <a:prstGeom prst="rect">
            <a:avLst/>
          </a:prstGeom>
        </p:spPr>
        <p:txBody>
          <a:bodyPr wrap="square">
            <a:spAutoFit/>
          </a:bodyPr>
          <a:lstStyle/>
          <a:p>
            <a:r>
              <a:rPr lang="en-US" b="0" dirty="0">
                <a:latin typeface="Ford Antenna Regular" panose="02000505000000020004" pitchFamily="50" charset="0"/>
              </a:rPr>
              <a:t>Clustering models are typically organized by the modeling approaches such as centroid-based and hierarchal. All methods are concerned with using the inherent structures in the data to best organize the data into groups of maximum commonality</a:t>
            </a:r>
            <a:r>
              <a:rPr lang="en-US" b="0" dirty="0"/>
              <a:t>.</a:t>
            </a:r>
          </a:p>
        </p:txBody>
      </p:sp>
      <p:pic>
        <p:nvPicPr>
          <p:cNvPr id="5" name="Picture 4"/>
          <p:cNvPicPr>
            <a:picLocks noChangeAspect="1"/>
          </p:cNvPicPr>
          <p:nvPr/>
        </p:nvPicPr>
        <p:blipFill>
          <a:blip r:embed="rId2"/>
          <a:stretch>
            <a:fillRect/>
          </a:stretch>
        </p:blipFill>
        <p:spPr>
          <a:xfrm>
            <a:off x="6530714" y="1352550"/>
            <a:ext cx="1575541" cy="1679098"/>
          </a:xfrm>
          <a:prstGeom prst="rect">
            <a:avLst/>
          </a:prstGeom>
        </p:spPr>
      </p:pic>
      <p:sp>
        <p:nvSpPr>
          <p:cNvPr id="7" name="Rounded Rectangle 6"/>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295400" y="971550"/>
            <a:ext cx="2667000" cy="2867742"/>
          </a:xfrm>
          <a:prstGeom prst="rect">
            <a:avLst/>
          </a:prstGeom>
        </p:spPr>
      </p:pic>
      <p:sp>
        <p:nvSpPr>
          <p:cNvPr id="8" name="TextBox 7"/>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Organized by Likeness</a:t>
            </a:r>
          </a:p>
        </p:txBody>
      </p:sp>
    </p:spTree>
    <p:extLst>
      <p:ext uri="{BB962C8B-B14F-4D97-AF65-F5344CB8AC3E}">
        <p14:creationId xmlns:p14="http://schemas.microsoft.com/office/powerpoint/2010/main" val="135510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Contents</a:t>
            </a:r>
          </a:p>
        </p:txBody>
      </p:sp>
      <p:sp>
        <p:nvSpPr>
          <p:cNvPr id="4" name="Text Placeholder 4"/>
          <p:cNvSpPr txBox="1">
            <a:spLocks/>
          </p:cNvSpPr>
          <p:nvPr/>
        </p:nvSpPr>
        <p:spPr bwMode="auto">
          <a:xfrm>
            <a:off x="609600" y="1123950"/>
            <a:ext cx="8229599" cy="395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defTabSz="457200" rtl="0" eaLnBrk="1" fontAlgn="base" hangingPunct="1">
              <a:lnSpc>
                <a:spcPts val="3180"/>
              </a:lnSpc>
              <a:spcBef>
                <a:spcPct val="0"/>
              </a:spcBef>
              <a:spcAft>
                <a:spcPts val="600"/>
              </a:spcAft>
              <a:buFont typeface="Arial" charset="0"/>
              <a:buNone/>
              <a:defRPr sz="24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2pPr>
            <a:lvl3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3pPr>
            <a:lvl4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4pPr>
            <a:lvl5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dirty="0">
                <a:latin typeface="Ford Antenna Medium" panose="02000505000000020004" pitchFamily="50" charset="0"/>
              </a:rPr>
              <a:t>Identifying your customer’s problem</a:t>
            </a:r>
          </a:p>
          <a:p>
            <a:pPr marL="457200" indent="-457200">
              <a:buFont typeface="+mj-lt"/>
              <a:buAutoNum type="arabicPeriod"/>
            </a:pPr>
            <a:r>
              <a:rPr lang="en-US" dirty="0">
                <a:latin typeface="Ford Antenna Medium" panose="02000505000000020004" pitchFamily="50" charset="0"/>
              </a:rPr>
              <a:t>Analytics Protocol and AI/ML</a:t>
            </a:r>
          </a:p>
          <a:p>
            <a:pPr marL="457200" indent="-457200">
              <a:buFont typeface="+mj-lt"/>
              <a:buAutoNum type="arabicPeriod"/>
            </a:pPr>
            <a:r>
              <a:rPr lang="en-US" dirty="0">
                <a:latin typeface="Ford Antenna Medium" panose="02000505000000020004" pitchFamily="50" charset="0"/>
              </a:rPr>
              <a:t>What is a Model?</a:t>
            </a:r>
          </a:p>
          <a:p>
            <a:pPr marL="457200" indent="-457200">
              <a:buFont typeface="+mj-lt"/>
              <a:buAutoNum type="arabicPeriod"/>
            </a:pPr>
            <a:r>
              <a:rPr lang="en-US" dirty="0">
                <a:latin typeface="Ford Antenna Medium" panose="02000505000000020004" pitchFamily="50" charset="0"/>
              </a:rPr>
              <a:t>When to use what models</a:t>
            </a:r>
          </a:p>
          <a:p>
            <a:pPr marL="457200" indent="-457200">
              <a:buFont typeface="+mj-lt"/>
              <a:buAutoNum type="arabicPeriod"/>
            </a:pPr>
            <a:r>
              <a:rPr lang="en-US" dirty="0">
                <a:latin typeface="Ford Antenna Medium" panose="02000505000000020004" pitchFamily="50" charset="0"/>
              </a:rPr>
              <a:t>How to choose the best model</a:t>
            </a:r>
          </a:p>
          <a:p>
            <a:pPr marL="457200" indent="-457200">
              <a:buFont typeface="+mj-lt"/>
              <a:buAutoNum type="arabicPeriod"/>
            </a:pPr>
            <a:r>
              <a:rPr lang="en-US" dirty="0">
                <a:latin typeface="Ford Antenna Medium" panose="02000505000000020004" pitchFamily="50" charset="0"/>
              </a:rPr>
              <a:t>How to explain a model to your customers</a:t>
            </a:r>
          </a:p>
        </p:txBody>
      </p:sp>
      <p:sp>
        <p:nvSpPr>
          <p:cNvPr id="2" name="Rounded Rectangle 1"/>
          <p:cNvSpPr/>
          <p:nvPr/>
        </p:nvSpPr>
        <p:spPr>
          <a:xfrm>
            <a:off x="381000" y="1047750"/>
            <a:ext cx="8305800" cy="320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640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6.  Association Rules Models	 </a:t>
            </a:r>
          </a:p>
        </p:txBody>
      </p:sp>
      <p:sp>
        <p:nvSpPr>
          <p:cNvPr id="3" name="Rectangle 2"/>
          <p:cNvSpPr/>
          <p:nvPr/>
        </p:nvSpPr>
        <p:spPr>
          <a:xfrm>
            <a:off x="4518214" y="3082532"/>
            <a:ext cx="4187225" cy="1200329"/>
          </a:xfrm>
          <a:prstGeom prst="rect">
            <a:avLst/>
          </a:prstGeom>
        </p:spPr>
        <p:txBody>
          <a:bodyPr wrap="square">
            <a:spAutoFit/>
          </a:bodyPr>
          <a:lstStyle/>
          <a:p>
            <a:r>
              <a:rPr lang="en-US" b="0" dirty="0">
                <a:latin typeface="Ford Antenna Regular" panose="02000505000000020004" pitchFamily="50" charset="0"/>
              </a:rPr>
              <a:t>Association rule learning methods extract rules that best explain observed relationships between variables in data.  These rules can discover important and commercially useful associations in large multidimensional datasets that can be exploited by an organization.</a:t>
            </a:r>
          </a:p>
        </p:txBody>
      </p:sp>
      <p:pic>
        <p:nvPicPr>
          <p:cNvPr id="4" name="Picture 3"/>
          <p:cNvPicPr>
            <a:picLocks noChangeAspect="1"/>
          </p:cNvPicPr>
          <p:nvPr/>
        </p:nvPicPr>
        <p:blipFill>
          <a:blip r:embed="rId2"/>
          <a:stretch>
            <a:fillRect/>
          </a:stretch>
        </p:blipFill>
        <p:spPr>
          <a:xfrm>
            <a:off x="6553200" y="1352550"/>
            <a:ext cx="1444025" cy="1679098"/>
          </a:xfrm>
          <a:prstGeom prst="rect">
            <a:avLst/>
          </a:prstGeom>
        </p:spPr>
      </p:pic>
      <p:pic>
        <p:nvPicPr>
          <p:cNvPr id="6" name="Picture 5"/>
          <p:cNvPicPr>
            <a:picLocks noChangeAspect="1"/>
          </p:cNvPicPr>
          <p:nvPr/>
        </p:nvPicPr>
        <p:blipFill rotWithShape="1">
          <a:blip r:embed="rId3"/>
          <a:srcRect l="13334" t="1414" r="12000"/>
          <a:stretch/>
        </p:blipFill>
        <p:spPr>
          <a:xfrm>
            <a:off x="1295400" y="1504950"/>
            <a:ext cx="2133600" cy="1577582"/>
          </a:xfrm>
          <a:prstGeom prst="rect">
            <a:avLst/>
          </a:prstGeom>
        </p:spPr>
      </p:pic>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Creates rules for patterns</a:t>
            </a:r>
          </a:p>
        </p:txBody>
      </p:sp>
    </p:spTree>
    <p:extLst>
      <p:ext uri="{BB962C8B-B14F-4D97-AF65-F5344CB8AC3E}">
        <p14:creationId xmlns:p14="http://schemas.microsoft.com/office/powerpoint/2010/main" val="408723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7.  Artificial Neural Network Models	 </a:t>
            </a:r>
          </a:p>
        </p:txBody>
      </p:sp>
      <p:sp>
        <p:nvSpPr>
          <p:cNvPr id="3" name="Rectangle 2"/>
          <p:cNvSpPr/>
          <p:nvPr/>
        </p:nvSpPr>
        <p:spPr>
          <a:xfrm>
            <a:off x="4945245" y="3240282"/>
            <a:ext cx="4130310" cy="1200329"/>
          </a:xfrm>
          <a:prstGeom prst="rect">
            <a:avLst/>
          </a:prstGeom>
        </p:spPr>
        <p:txBody>
          <a:bodyPr wrap="square">
            <a:spAutoFit/>
          </a:bodyPr>
          <a:lstStyle/>
          <a:p>
            <a:r>
              <a:rPr lang="en-US" b="0" dirty="0">
                <a:latin typeface="Ford Antenna Regular" panose="02000505000000020004" pitchFamily="50" charset="0"/>
              </a:rPr>
              <a:t>Artificial Neural Networks are models that are inspired by the structure and/or function of biological neural networks. They are a class of pattern matching that builds subfields comprised of hundreds of algorithms and variations for all manner of problem types.</a:t>
            </a:r>
          </a:p>
        </p:txBody>
      </p:sp>
      <p:pic>
        <p:nvPicPr>
          <p:cNvPr id="5" name="Picture 4"/>
          <p:cNvPicPr>
            <a:picLocks noChangeAspect="1"/>
          </p:cNvPicPr>
          <p:nvPr/>
        </p:nvPicPr>
        <p:blipFill>
          <a:blip r:embed="rId2"/>
          <a:stretch>
            <a:fillRect/>
          </a:stretch>
        </p:blipFill>
        <p:spPr>
          <a:xfrm>
            <a:off x="6553200" y="1353166"/>
            <a:ext cx="1402621" cy="1679098"/>
          </a:xfrm>
          <a:prstGeom prst="rect">
            <a:avLst/>
          </a:prstGeom>
        </p:spPr>
      </p:pic>
      <p:sp>
        <p:nvSpPr>
          <p:cNvPr id="7" name="Rounded Rectangle 6"/>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371600" y="1603514"/>
            <a:ext cx="3200400" cy="1428750"/>
          </a:xfrm>
          <a:prstGeom prst="rect">
            <a:avLst/>
          </a:prstGeom>
        </p:spPr>
      </p:pic>
      <p:sp>
        <p:nvSpPr>
          <p:cNvPr id="8" name="TextBox 7"/>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Builds layers of computation</a:t>
            </a:r>
          </a:p>
        </p:txBody>
      </p:sp>
    </p:spTree>
    <p:extLst>
      <p:ext uri="{BB962C8B-B14F-4D97-AF65-F5344CB8AC3E}">
        <p14:creationId xmlns:p14="http://schemas.microsoft.com/office/powerpoint/2010/main" val="266700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8.  Deep Learning Models	 </a:t>
            </a:r>
          </a:p>
        </p:txBody>
      </p:sp>
      <p:sp>
        <p:nvSpPr>
          <p:cNvPr id="3" name="Rectangle 2"/>
          <p:cNvSpPr/>
          <p:nvPr/>
        </p:nvSpPr>
        <p:spPr>
          <a:xfrm>
            <a:off x="3962400" y="3123168"/>
            <a:ext cx="4362587" cy="1200329"/>
          </a:xfrm>
          <a:prstGeom prst="rect">
            <a:avLst/>
          </a:prstGeom>
        </p:spPr>
        <p:txBody>
          <a:bodyPr wrap="square">
            <a:spAutoFit/>
          </a:bodyPr>
          <a:lstStyle/>
          <a:p>
            <a:r>
              <a:rPr lang="en-US" b="0" dirty="0">
                <a:latin typeface="Ford Antenna Regular" panose="02000505000000020004" pitchFamily="50" charset="0"/>
              </a:rPr>
              <a:t>Deep  Learning models build Neural Networks that can exploit abundant cheap computation.  They are concerned with building much larger and more complex neural networks and are often concerned with very large datasets of labelled analog data, such as image, text. audio, and video.</a:t>
            </a:r>
          </a:p>
        </p:txBody>
      </p:sp>
      <p:pic>
        <p:nvPicPr>
          <p:cNvPr id="7" name="Picture 6"/>
          <p:cNvPicPr>
            <a:picLocks noChangeAspect="1"/>
          </p:cNvPicPr>
          <p:nvPr/>
        </p:nvPicPr>
        <p:blipFill>
          <a:blip r:embed="rId2"/>
          <a:stretch>
            <a:fillRect/>
          </a:stretch>
        </p:blipFill>
        <p:spPr>
          <a:xfrm>
            <a:off x="6553200" y="1342302"/>
            <a:ext cx="1478178" cy="1689346"/>
          </a:xfrm>
          <a:prstGeom prst="rect">
            <a:avLst/>
          </a:prstGeom>
        </p:spPr>
      </p:pic>
      <p:sp>
        <p:nvSpPr>
          <p:cNvPr id="6" name="Rounded Rectangle 5"/>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990600" y="1428750"/>
            <a:ext cx="2514600" cy="1819275"/>
          </a:xfrm>
          <a:prstGeom prst="rect">
            <a:avLst/>
          </a:prstGeom>
        </p:spPr>
      </p:pic>
      <p:sp>
        <p:nvSpPr>
          <p:cNvPr id="9" name="TextBox 8"/>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Complex ANN</a:t>
            </a:r>
          </a:p>
        </p:txBody>
      </p:sp>
    </p:spTree>
    <p:extLst>
      <p:ext uri="{BB962C8B-B14F-4D97-AF65-F5344CB8AC3E}">
        <p14:creationId xmlns:p14="http://schemas.microsoft.com/office/powerpoint/2010/main" val="957045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9.  Dimensionality Reduction Models	 </a:t>
            </a:r>
          </a:p>
        </p:txBody>
      </p:sp>
      <p:sp>
        <p:nvSpPr>
          <p:cNvPr id="3" name="Rectangle 2"/>
          <p:cNvSpPr/>
          <p:nvPr/>
        </p:nvSpPr>
        <p:spPr>
          <a:xfrm>
            <a:off x="5334000" y="3184049"/>
            <a:ext cx="3581400" cy="1200329"/>
          </a:xfrm>
          <a:prstGeom prst="rect">
            <a:avLst/>
          </a:prstGeom>
        </p:spPr>
        <p:txBody>
          <a:bodyPr wrap="square">
            <a:spAutoFit/>
          </a:bodyPr>
          <a:lstStyle/>
          <a:p>
            <a:r>
              <a:rPr lang="en-US" b="0" dirty="0">
                <a:latin typeface="Ford Antenna Regular" panose="02000505000000020004" pitchFamily="50" charset="0"/>
              </a:rPr>
              <a:t>Like clustering methods, dimensionality reduction models seek and exploit the inherent structure in the data, but in this case in an unsupervised manner or order to summarize or describe data using less information.</a:t>
            </a:r>
          </a:p>
        </p:txBody>
      </p:sp>
      <p:pic>
        <p:nvPicPr>
          <p:cNvPr id="5" name="Picture 4"/>
          <p:cNvPicPr>
            <a:picLocks noChangeAspect="1"/>
          </p:cNvPicPr>
          <p:nvPr/>
        </p:nvPicPr>
        <p:blipFill>
          <a:blip r:embed="rId2"/>
          <a:stretch>
            <a:fillRect/>
          </a:stretch>
        </p:blipFill>
        <p:spPr>
          <a:xfrm>
            <a:off x="6641500" y="1353783"/>
            <a:ext cx="1435700" cy="1677866"/>
          </a:xfrm>
          <a:prstGeom prst="rect">
            <a:avLst/>
          </a:prstGeom>
        </p:spPr>
      </p:pic>
      <p:sp>
        <p:nvSpPr>
          <p:cNvPr id="7" name="Rounded Rectangle 6"/>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219200" y="1533525"/>
            <a:ext cx="3219450" cy="1419225"/>
          </a:xfrm>
          <a:prstGeom prst="rect">
            <a:avLst/>
          </a:prstGeom>
        </p:spPr>
      </p:pic>
      <p:sp>
        <p:nvSpPr>
          <p:cNvPr id="8" name="TextBox 7"/>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Combines and reduces variables</a:t>
            </a:r>
          </a:p>
        </p:txBody>
      </p:sp>
    </p:spTree>
    <p:extLst>
      <p:ext uri="{BB962C8B-B14F-4D97-AF65-F5344CB8AC3E}">
        <p14:creationId xmlns:p14="http://schemas.microsoft.com/office/powerpoint/2010/main" val="309709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10.  Ensemble Models	 </a:t>
            </a:r>
          </a:p>
        </p:txBody>
      </p:sp>
      <p:sp>
        <p:nvSpPr>
          <p:cNvPr id="3" name="Rectangle 2"/>
          <p:cNvSpPr/>
          <p:nvPr/>
        </p:nvSpPr>
        <p:spPr>
          <a:xfrm>
            <a:off x="4572000" y="3226982"/>
            <a:ext cx="4191000" cy="830997"/>
          </a:xfrm>
          <a:prstGeom prst="rect">
            <a:avLst/>
          </a:prstGeom>
        </p:spPr>
        <p:txBody>
          <a:bodyPr wrap="square">
            <a:spAutoFit/>
          </a:bodyPr>
          <a:lstStyle/>
          <a:p>
            <a:r>
              <a:rPr lang="en-US" b="0" dirty="0">
                <a:latin typeface="Ford Antenna Regular" panose="02000505000000020004" pitchFamily="50" charset="0"/>
              </a:rPr>
              <a:t>Ensemble methods are models composed of multiple weaker models that are independently trained and whose predictions are combined in some way to make the overall prediction.</a:t>
            </a:r>
          </a:p>
        </p:txBody>
      </p:sp>
      <p:pic>
        <p:nvPicPr>
          <p:cNvPr id="4" name="Picture 3"/>
          <p:cNvPicPr>
            <a:picLocks noChangeAspect="1"/>
          </p:cNvPicPr>
          <p:nvPr/>
        </p:nvPicPr>
        <p:blipFill>
          <a:blip r:embed="rId2"/>
          <a:stretch>
            <a:fillRect/>
          </a:stretch>
        </p:blipFill>
        <p:spPr>
          <a:xfrm>
            <a:off x="6553200" y="1353783"/>
            <a:ext cx="1531964" cy="1677865"/>
          </a:xfrm>
          <a:prstGeom prst="rect">
            <a:avLst/>
          </a:prstGeom>
        </p:spPr>
      </p:pic>
      <p:sp>
        <p:nvSpPr>
          <p:cNvPr id="6" name="Rounded Rectangle 5"/>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99385" y="1353783"/>
            <a:ext cx="3435548" cy="2208567"/>
          </a:xfrm>
          <a:prstGeom prst="rect">
            <a:avLst/>
          </a:prstGeom>
        </p:spPr>
      </p:pic>
      <p:sp>
        <p:nvSpPr>
          <p:cNvPr id="8" name="TextBox 7"/>
          <p:cNvSpPr txBox="1"/>
          <p:nvPr/>
        </p:nvSpPr>
        <p:spPr>
          <a:xfrm>
            <a:off x="990600" y="3902602"/>
            <a:ext cx="5105400" cy="400110"/>
          </a:xfrm>
          <a:prstGeom prst="rect">
            <a:avLst/>
          </a:prstGeom>
          <a:noFill/>
        </p:spPr>
        <p:txBody>
          <a:bodyPr wrap="square" rtlCol="0">
            <a:spAutoFit/>
          </a:bodyPr>
          <a:lstStyle/>
          <a:p>
            <a:r>
              <a:rPr lang="en-US" sz="2000" b="0" dirty="0">
                <a:solidFill>
                  <a:schemeClr val="accent5">
                    <a:lumMod val="75000"/>
                  </a:schemeClr>
                </a:solidFill>
                <a:latin typeface="Ford Antenna Medium" panose="02000505000000020004" pitchFamily="50" charset="0"/>
              </a:rPr>
              <a:t>Combines multiple models</a:t>
            </a:r>
          </a:p>
        </p:txBody>
      </p:sp>
    </p:spTree>
    <p:extLst>
      <p:ext uri="{BB962C8B-B14F-4D97-AF65-F5344CB8AC3E}">
        <p14:creationId xmlns:p14="http://schemas.microsoft.com/office/powerpoint/2010/main" val="289987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008" y="839653"/>
            <a:ext cx="7353992" cy="3865697"/>
          </a:xfrm>
          <a:prstGeom prst="rect">
            <a:avLst/>
          </a:prstGeom>
        </p:spPr>
      </p:pic>
      <p:sp>
        <p:nvSpPr>
          <p:cNvPr id="3" name="Rectangle 2"/>
          <p:cNvSpPr/>
          <p:nvPr/>
        </p:nvSpPr>
        <p:spPr>
          <a:xfrm>
            <a:off x="6858000" y="3257550"/>
            <a:ext cx="2209800" cy="830997"/>
          </a:xfrm>
          <a:prstGeom prst="rect">
            <a:avLst/>
          </a:prstGeom>
        </p:spPr>
        <p:txBody>
          <a:bodyPr wrap="square">
            <a:spAutoFit/>
          </a:bodyPr>
          <a:lstStyle/>
          <a:p>
            <a:r>
              <a:rPr lang="en-US" dirty="0"/>
              <a:t>https://towardsdatascience.com/which-machine-learning-model-to-use-db5fdf37f3dd</a:t>
            </a:r>
          </a:p>
        </p:txBody>
      </p:sp>
      <p:sp>
        <p:nvSpPr>
          <p:cNvPr id="4"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When to use what model	 </a:t>
            </a:r>
          </a:p>
        </p:txBody>
      </p:sp>
    </p:spTree>
    <p:extLst>
      <p:ext uri="{BB962C8B-B14F-4D97-AF65-F5344CB8AC3E}">
        <p14:creationId xmlns:p14="http://schemas.microsoft.com/office/powerpoint/2010/main" val="2837091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5.  How do I pick models?	 </a:t>
            </a:r>
          </a:p>
        </p:txBody>
      </p:sp>
      <p:pic>
        <p:nvPicPr>
          <p:cNvPr id="3" name="Picture 2"/>
          <p:cNvPicPr>
            <a:picLocks noChangeAspect="1"/>
          </p:cNvPicPr>
          <p:nvPr/>
        </p:nvPicPr>
        <p:blipFill>
          <a:blip r:embed="rId2"/>
          <a:stretch>
            <a:fillRect/>
          </a:stretch>
        </p:blipFill>
        <p:spPr>
          <a:xfrm>
            <a:off x="1600200" y="895350"/>
            <a:ext cx="5791200" cy="3551397"/>
          </a:xfrm>
          <a:prstGeom prst="rect">
            <a:avLst/>
          </a:prstGeom>
        </p:spPr>
      </p:pic>
    </p:spTree>
    <p:extLst>
      <p:ext uri="{BB962C8B-B14F-4D97-AF65-F5344CB8AC3E}">
        <p14:creationId xmlns:p14="http://schemas.microsoft.com/office/powerpoint/2010/main" val="2868452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457200" y="107493"/>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Measuring fit	 </a:t>
            </a:r>
          </a:p>
        </p:txBody>
      </p:sp>
      <p:sp>
        <p:nvSpPr>
          <p:cNvPr id="6" name="TextBox 5"/>
          <p:cNvSpPr txBox="1"/>
          <p:nvPr/>
        </p:nvSpPr>
        <p:spPr>
          <a:xfrm>
            <a:off x="762000" y="895350"/>
            <a:ext cx="7620000"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How do I know which model to use?  Based on Fit</a:t>
            </a:r>
          </a:p>
        </p:txBody>
      </p:sp>
      <p:sp>
        <p:nvSpPr>
          <p:cNvPr id="7" name="TextBox 6"/>
          <p:cNvSpPr txBox="1"/>
          <p:nvPr/>
        </p:nvSpPr>
        <p:spPr>
          <a:xfrm>
            <a:off x="762000" y="1428750"/>
            <a:ext cx="7162800" cy="2677656"/>
          </a:xfrm>
          <a:prstGeom prst="rect">
            <a:avLst/>
          </a:prstGeom>
          <a:noFill/>
        </p:spPr>
        <p:txBody>
          <a:bodyPr wrap="square" rtlCol="0">
            <a:spAutoFit/>
          </a:bodyPr>
          <a:lstStyle/>
          <a:p>
            <a:r>
              <a:rPr lang="en-US" b="0" dirty="0">
                <a:latin typeface="Ford Antenna Regular" panose="02000505000000020004" pitchFamily="50" charset="0"/>
              </a:rPr>
              <a:t>Model fit is how close the model predicted the results as compared with reality</a:t>
            </a:r>
          </a:p>
          <a:p>
            <a:endParaRPr lang="en-US" b="0" dirty="0">
              <a:latin typeface="Ford Antenna Regular" panose="02000505000000020004" pitchFamily="50" charset="0"/>
            </a:endParaRPr>
          </a:p>
          <a:p>
            <a:endParaRPr lang="en-US" b="0" dirty="0">
              <a:latin typeface="Ford Antenna Regular" panose="02000505000000020004" pitchFamily="50" charset="0"/>
            </a:endParaRPr>
          </a:p>
          <a:p>
            <a:r>
              <a:rPr lang="en-US" b="0" dirty="0">
                <a:solidFill>
                  <a:schemeClr val="accent5">
                    <a:lumMod val="75000"/>
                  </a:schemeClr>
                </a:solidFill>
                <a:latin typeface="Ford Antenna Regular" panose="02000505000000020004" pitchFamily="50" charset="0"/>
              </a:rPr>
              <a:t>Better fit = Better model</a:t>
            </a:r>
          </a:p>
          <a:p>
            <a:endParaRPr lang="en-US" b="0" dirty="0">
              <a:latin typeface="Ford Antenna Regular" panose="02000505000000020004" pitchFamily="50" charset="0"/>
            </a:endParaRPr>
          </a:p>
          <a:p>
            <a:endParaRPr lang="en-US" b="0" dirty="0">
              <a:latin typeface="Ford Antenna Regular" panose="02000505000000020004" pitchFamily="50" charset="0"/>
            </a:endParaRPr>
          </a:p>
          <a:p>
            <a:endParaRPr lang="en-US" b="0" dirty="0">
              <a:latin typeface="Ford Antenna Regular" panose="02000505000000020004" pitchFamily="50" charset="0"/>
            </a:endParaRPr>
          </a:p>
          <a:p>
            <a:endParaRPr lang="en-US" b="0" dirty="0">
              <a:latin typeface="Ford Antenna Regular" panose="02000505000000020004" pitchFamily="50" charset="0"/>
            </a:endParaRPr>
          </a:p>
          <a:p>
            <a:endParaRPr lang="en-US" b="0" dirty="0">
              <a:latin typeface="Ford Antenna Regular" panose="02000505000000020004" pitchFamily="50" charset="0"/>
            </a:endParaRPr>
          </a:p>
          <a:p>
            <a:endParaRPr lang="en-US" b="0" dirty="0">
              <a:latin typeface="Ford Antenna Regular" panose="02000505000000020004" pitchFamily="50" charset="0"/>
            </a:endParaRPr>
          </a:p>
          <a:p>
            <a:r>
              <a:rPr lang="en-US" b="0" dirty="0">
                <a:latin typeface="Ford Antenna Regular" panose="02000505000000020004" pitchFamily="50" charset="0"/>
              </a:rPr>
              <a:t>There are several methods of measuring fit</a:t>
            </a:r>
          </a:p>
          <a:p>
            <a:r>
              <a:rPr lang="en-US" b="0" dirty="0">
                <a:latin typeface="Ford Antenna Regular" panose="02000505000000020004" pitchFamily="50" charset="0"/>
              </a:rPr>
              <a:t>Depends on:</a:t>
            </a:r>
          </a:p>
          <a:p>
            <a:pPr marL="171450" indent="-171450">
              <a:buFont typeface="Arial" panose="020B0604020202020204" pitchFamily="34" charset="0"/>
              <a:buChar char="•"/>
            </a:pPr>
            <a:r>
              <a:rPr lang="en-US" b="0" dirty="0">
                <a:latin typeface="Ford Antenna Regular" panose="02000505000000020004" pitchFamily="50" charset="0"/>
              </a:rPr>
              <a:t>Use case</a:t>
            </a:r>
          </a:p>
          <a:p>
            <a:pPr marL="171450" indent="-171450">
              <a:buFont typeface="Arial" panose="020B0604020202020204" pitchFamily="34" charset="0"/>
              <a:buChar char="•"/>
            </a:pPr>
            <a:r>
              <a:rPr lang="en-US" b="0" dirty="0">
                <a:latin typeface="Ford Antenna Regular" panose="02000505000000020004" pitchFamily="50" charset="0"/>
              </a:rPr>
              <a:t>Model type</a:t>
            </a:r>
          </a:p>
        </p:txBody>
      </p:sp>
      <p:pic>
        <p:nvPicPr>
          <p:cNvPr id="8" name="Picture 7"/>
          <p:cNvPicPr>
            <a:picLocks noChangeAspect="1"/>
          </p:cNvPicPr>
          <p:nvPr/>
        </p:nvPicPr>
        <p:blipFill>
          <a:blip r:embed="rId2"/>
          <a:stretch>
            <a:fillRect/>
          </a:stretch>
        </p:blipFill>
        <p:spPr>
          <a:xfrm>
            <a:off x="3200400" y="1809750"/>
            <a:ext cx="3011632" cy="1448488"/>
          </a:xfrm>
          <a:prstGeom prst="rect">
            <a:avLst/>
          </a:prstGeom>
        </p:spPr>
      </p:pic>
      <p:sp>
        <p:nvSpPr>
          <p:cNvPr id="9" name="Rounded Rectangle 8"/>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0100" y="4061757"/>
            <a:ext cx="7620000"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As part of the fitting you must select your variables</a:t>
            </a:r>
          </a:p>
        </p:txBody>
      </p:sp>
    </p:spTree>
    <p:extLst>
      <p:ext uri="{BB962C8B-B14F-4D97-AF65-F5344CB8AC3E}">
        <p14:creationId xmlns:p14="http://schemas.microsoft.com/office/powerpoint/2010/main" val="3452998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07493"/>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 I pick variables?	 </a:t>
            </a:r>
          </a:p>
        </p:txBody>
      </p:sp>
      <p:sp>
        <p:nvSpPr>
          <p:cNvPr id="4" name="TextBox 3"/>
          <p:cNvSpPr txBox="1"/>
          <p:nvPr/>
        </p:nvSpPr>
        <p:spPr>
          <a:xfrm>
            <a:off x="609600" y="1447860"/>
            <a:ext cx="8077200" cy="1200329"/>
          </a:xfrm>
          <a:prstGeom prst="rect">
            <a:avLst/>
          </a:prstGeom>
          <a:noFill/>
        </p:spPr>
        <p:txBody>
          <a:bodyPr wrap="square" rtlCol="0">
            <a:spAutoFit/>
          </a:bodyPr>
          <a:lstStyle/>
          <a:p>
            <a:r>
              <a:rPr lang="en-US" dirty="0">
                <a:solidFill>
                  <a:schemeClr val="accent5">
                    <a:lumMod val="75000"/>
                  </a:schemeClr>
                </a:solidFill>
                <a:latin typeface="Ford Antenna Regular" panose="02000505000000020004" pitchFamily="50" charset="0"/>
              </a:rPr>
              <a:t>Hypothesis (H):  </a:t>
            </a:r>
            <a:r>
              <a:rPr lang="en-US" b="0" dirty="0">
                <a:latin typeface="Ford Antenna Regular" panose="02000505000000020004" pitchFamily="50" charset="0"/>
              </a:rPr>
              <a:t>Unemployment impacts sales (correlation)</a:t>
            </a:r>
          </a:p>
          <a:p>
            <a:endParaRPr lang="en-US" dirty="0">
              <a:latin typeface="Ford Antenna Regular" panose="02000505000000020004" pitchFamily="50" charset="0"/>
            </a:endParaRPr>
          </a:p>
          <a:p>
            <a:r>
              <a:rPr lang="en-US" dirty="0">
                <a:solidFill>
                  <a:schemeClr val="accent5">
                    <a:lumMod val="75000"/>
                  </a:schemeClr>
                </a:solidFill>
                <a:latin typeface="Ford Antenna Regular" panose="02000505000000020004" pitchFamily="50" charset="0"/>
              </a:rPr>
              <a:t>Alternative Hypothesis (H</a:t>
            </a:r>
            <a:r>
              <a:rPr lang="en-US" baseline="-25000" dirty="0">
                <a:solidFill>
                  <a:schemeClr val="accent5">
                    <a:lumMod val="75000"/>
                  </a:schemeClr>
                </a:solidFill>
                <a:latin typeface="Ford Antenna Regular" panose="02000505000000020004" pitchFamily="50" charset="0"/>
              </a:rPr>
              <a:t>0</a:t>
            </a:r>
            <a:r>
              <a:rPr lang="en-US" dirty="0">
                <a:solidFill>
                  <a:schemeClr val="accent5">
                    <a:lumMod val="75000"/>
                  </a:schemeClr>
                </a:solidFill>
                <a:latin typeface="Ford Antenna Regular" panose="02000505000000020004" pitchFamily="50" charset="0"/>
              </a:rPr>
              <a:t>):  </a:t>
            </a:r>
            <a:r>
              <a:rPr lang="en-US" b="0" dirty="0">
                <a:latin typeface="Ford Antenna Regular" panose="02000505000000020004" pitchFamily="50" charset="0"/>
              </a:rPr>
              <a:t>Unemployment has no impact on sales (no correlation)</a:t>
            </a:r>
          </a:p>
          <a:p>
            <a:endParaRPr lang="en-US" dirty="0">
              <a:latin typeface="Ford Antenna Regular" panose="02000505000000020004" pitchFamily="50" charset="0"/>
            </a:endParaRPr>
          </a:p>
          <a:p>
            <a:r>
              <a:rPr lang="en-US" dirty="0">
                <a:solidFill>
                  <a:schemeClr val="accent5">
                    <a:lumMod val="75000"/>
                  </a:schemeClr>
                </a:solidFill>
                <a:latin typeface="Ford Antenna Regular" panose="02000505000000020004" pitchFamily="50" charset="0"/>
              </a:rPr>
              <a:t>P Value:  </a:t>
            </a:r>
            <a:r>
              <a:rPr lang="en-US" b="0" dirty="0">
                <a:latin typeface="Ford Antenna Regular" panose="02000505000000020004" pitchFamily="50" charset="0"/>
              </a:rPr>
              <a:t>Tests the null hypothesis.  If less than significance level you reject the null hypothesis (correlation is statistically significant)</a:t>
            </a:r>
          </a:p>
        </p:txBody>
      </p:sp>
      <p:sp>
        <p:nvSpPr>
          <p:cNvPr id="5" name="TextBox 4"/>
          <p:cNvSpPr txBox="1"/>
          <p:nvPr/>
        </p:nvSpPr>
        <p:spPr>
          <a:xfrm>
            <a:off x="609600" y="819150"/>
            <a:ext cx="6705600"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Hypothesis test for each variable</a:t>
            </a:r>
          </a:p>
        </p:txBody>
      </p:sp>
      <p:sp>
        <p:nvSpPr>
          <p:cNvPr id="7" name="TextBox 6"/>
          <p:cNvSpPr txBox="1"/>
          <p:nvPr/>
        </p:nvSpPr>
        <p:spPr>
          <a:xfrm>
            <a:off x="462134" y="3638550"/>
            <a:ext cx="7696200" cy="707886"/>
          </a:xfrm>
          <a:prstGeom prst="rect">
            <a:avLst/>
          </a:prstGeom>
          <a:noFill/>
        </p:spPr>
        <p:txBody>
          <a:bodyPr wrap="square" rtlCol="0">
            <a:spAutoFit/>
          </a:bodyPr>
          <a:lstStyle/>
          <a:p>
            <a:r>
              <a:rPr lang="en-US" sz="2000" b="0" dirty="0">
                <a:latin typeface="Ford Antenna Medium" panose="02000505000000020004" pitchFamily="50" charset="0"/>
              </a:rPr>
              <a:t>Bottom Line:  If P Value is &lt; 0.05 the variable has an impact on the predicted value and should be used</a:t>
            </a:r>
          </a:p>
        </p:txBody>
      </p:sp>
      <p:sp>
        <p:nvSpPr>
          <p:cNvPr id="8" name="Rounded Rectangle 7"/>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972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 I pick the best fit for linear regression models?	 </a:t>
            </a:r>
          </a:p>
        </p:txBody>
      </p:sp>
      <p:sp>
        <p:nvSpPr>
          <p:cNvPr id="6" name="TextBox 5"/>
          <p:cNvSpPr txBox="1"/>
          <p:nvPr/>
        </p:nvSpPr>
        <p:spPr>
          <a:xfrm>
            <a:off x="457200" y="846105"/>
            <a:ext cx="2057400"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R-squared</a:t>
            </a:r>
          </a:p>
        </p:txBody>
      </p:sp>
      <p:sp>
        <p:nvSpPr>
          <p:cNvPr id="9" name="TextBox 8"/>
          <p:cNvSpPr txBox="1"/>
          <p:nvPr/>
        </p:nvSpPr>
        <p:spPr>
          <a:xfrm>
            <a:off x="952500" y="1246215"/>
            <a:ext cx="7239000" cy="584775"/>
          </a:xfrm>
          <a:prstGeom prst="rect">
            <a:avLst/>
          </a:prstGeom>
          <a:noFill/>
        </p:spPr>
        <p:txBody>
          <a:bodyPr wrap="square" rtlCol="0">
            <a:spAutoFit/>
          </a:bodyPr>
          <a:lstStyle/>
          <a:p>
            <a:r>
              <a:rPr lang="en-US" sz="1600" b="0" dirty="0">
                <a:latin typeface="Ford Antenna Regular" panose="02000505000000020004" pitchFamily="50" charset="0"/>
              </a:rPr>
              <a:t>Measures fit by showing percentage of variance is explained by the independent variables in the model</a:t>
            </a:r>
          </a:p>
        </p:txBody>
      </p:sp>
      <p:pic>
        <p:nvPicPr>
          <p:cNvPr id="10" name="Picture 9"/>
          <p:cNvPicPr>
            <a:picLocks noChangeAspect="1"/>
          </p:cNvPicPr>
          <p:nvPr/>
        </p:nvPicPr>
        <p:blipFill>
          <a:blip r:embed="rId2"/>
          <a:stretch>
            <a:fillRect/>
          </a:stretch>
        </p:blipFill>
        <p:spPr>
          <a:xfrm>
            <a:off x="762000" y="1992685"/>
            <a:ext cx="3733800" cy="2453255"/>
          </a:xfrm>
          <a:prstGeom prst="rect">
            <a:avLst/>
          </a:prstGeom>
        </p:spPr>
      </p:pic>
      <p:pic>
        <p:nvPicPr>
          <p:cNvPr id="11" name="Picture 10"/>
          <p:cNvPicPr>
            <a:picLocks noChangeAspect="1"/>
          </p:cNvPicPr>
          <p:nvPr/>
        </p:nvPicPr>
        <p:blipFill>
          <a:blip r:embed="rId3"/>
          <a:stretch>
            <a:fillRect/>
          </a:stretch>
        </p:blipFill>
        <p:spPr>
          <a:xfrm>
            <a:off x="5181600" y="2724150"/>
            <a:ext cx="3255220" cy="645877"/>
          </a:xfrm>
          <a:prstGeom prst="rect">
            <a:avLst/>
          </a:prstGeom>
        </p:spPr>
      </p:pic>
      <p:sp>
        <p:nvSpPr>
          <p:cNvPr id="12" name="TextBox 11"/>
          <p:cNvSpPr txBox="1"/>
          <p:nvPr/>
        </p:nvSpPr>
        <p:spPr>
          <a:xfrm>
            <a:off x="5412393" y="3486150"/>
            <a:ext cx="3276600" cy="646331"/>
          </a:xfrm>
          <a:prstGeom prst="rect">
            <a:avLst/>
          </a:prstGeom>
          <a:noFill/>
        </p:spPr>
        <p:txBody>
          <a:bodyPr wrap="square" rtlCol="0">
            <a:spAutoFit/>
          </a:bodyPr>
          <a:lstStyle/>
          <a:p>
            <a:r>
              <a:rPr lang="en-US" b="0" dirty="0">
                <a:solidFill>
                  <a:schemeClr val="tx1"/>
                </a:solidFill>
                <a:latin typeface="Ford Antenna Regular" panose="02000505000000020004" pitchFamily="50" charset="0"/>
              </a:rPr>
              <a:t>&lt;0.70  bad fit    </a:t>
            </a:r>
          </a:p>
          <a:p>
            <a:r>
              <a:rPr lang="en-US" b="0" dirty="0">
                <a:solidFill>
                  <a:schemeClr val="tx1"/>
                </a:solidFill>
                <a:latin typeface="Ford Antenna Regular" panose="02000505000000020004" pitchFamily="50" charset="0"/>
              </a:rPr>
              <a:t>0.70- 0.85   questionable fit   </a:t>
            </a:r>
          </a:p>
          <a:p>
            <a:r>
              <a:rPr lang="en-US" b="0" dirty="0">
                <a:solidFill>
                  <a:schemeClr val="tx1"/>
                </a:solidFill>
                <a:latin typeface="Ford Antenna Regular" panose="02000505000000020004" pitchFamily="50" charset="0"/>
              </a:rPr>
              <a:t>&gt;0.85  good fit</a:t>
            </a:r>
          </a:p>
        </p:txBody>
      </p:sp>
      <p:sp>
        <p:nvSpPr>
          <p:cNvPr id="13" name="Rounded Rectangle 12"/>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23671" y="4124687"/>
            <a:ext cx="3276600" cy="338554"/>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Relative measure of fit</a:t>
            </a:r>
          </a:p>
        </p:txBody>
      </p:sp>
    </p:spTree>
    <p:extLst>
      <p:ext uri="{BB962C8B-B14F-4D97-AF65-F5344CB8AC3E}">
        <p14:creationId xmlns:p14="http://schemas.microsoft.com/office/powerpoint/2010/main" val="117060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1.  What is the real problem?</a:t>
            </a:r>
          </a:p>
        </p:txBody>
      </p:sp>
      <p:pic>
        <p:nvPicPr>
          <p:cNvPr id="3" name="Picture 2"/>
          <p:cNvPicPr>
            <a:picLocks noChangeAspect="1"/>
          </p:cNvPicPr>
          <p:nvPr/>
        </p:nvPicPr>
        <p:blipFill>
          <a:blip r:embed="rId2"/>
          <a:stretch>
            <a:fillRect/>
          </a:stretch>
        </p:blipFill>
        <p:spPr>
          <a:xfrm>
            <a:off x="1219200" y="971550"/>
            <a:ext cx="6468748" cy="3163842"/>
          </a:xfrm>
          <a:prstGeom prst="rect">
            <a:avLst/>
          </a:prstGeom>
        </p:spPr>
      </p:pic>
    </p:spTree>
    <p:extLst>
      <p:ext uri="{BB962C8B-B14F-4D97-AF65-F5344CB8AC3E}">
        <p14:creationId xmlns:p14="http://schemas.microsoft.com/office/powerpoint/2010/main" val="729319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 I pick the best fit for linear regression models?	 </a:t>
            </a:r>
          </a:p>
        </p:txBody>
      </p:sp>
      <p:pic>
        <p:nvPicPr>
          <p:cNvPr id="5" name="Picture 4"/>
          <p:cNvPicPr>
            <a:picLocks noChangeAspect="1"/>
          </p:cNvPicPr>
          <p:nvPr/>
        </p:nvPicPr>
        <p:blipFill>
          <a:blip r:embed="rId2"/>
          <a:stretch>
            <a:fillRect/>
          </a:stretch>
        </p:blipFill>
        <p:spPr>
          <a:xfrm>
            <a:off x="5257800" y="2724150"/>
            <a:ext cx="2236524" cy="695437"/>
          </a:xfrm>
          <a:prstGeom prst="rect">
            <a:avLst/>
          </a:prstGeom>
        </p:spPr>
      </p:pic>
      <p:sp>
        <p:nvSpPr>
          <p:cNvPr id="11" name="TextBox 10"/>
          <p:cNvSpPr txBox="1"/>
          <p:nvPr/>
        </p:nvSpPr>
        <p:spPr>
          <a:xfrm>
            <a:off x="462682" y="743166"/>
            <a:ext cx="5480918"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RMSE (Root Mean Squared Error)</a:t>
            </a:r>
          </a:p>
        </p:txBody>
      </p:sp>
      <p:sp>
        <p:nvSpPr>
          <p:cNvPr id="4" name="TextBox 3"/>
          <p:cNvSpPr txBox="1"/>
          <p:nvPr/>
        </p:nvSpPr>
        <p:spPr>
          <a:xfrm>
            <a:off x="609600" y="1143276"/>
            <a:ext cx="7924800" cy="584775"/>
          </a:xfrm>
          <a:prstGeom prst="rect">
            <a:avLst/>
          </a:prstGeom>
          <a:noFill/>
        </p:spPr>
        <p:txBody>
          <a:bodyPr wrap="square" rtlCol="0">
            <a:spAutoFit/>
          </a:bodyPr>
          <a:lstStyle/>
          <a:p>
            <a:r>
              <a:rPr lang="en-US" sz="1600" dirty="0">
                <a:latin typeface="Ford Antenna Regular" panose="02000505000000020004" pitchFamily="50" charset="0"/>
              </a:rPr>
              <a:t>M</a:t>
            </a:r>
            <a:r>
              <a:rPr lang="en-US" sz="1600" b="0" dirty="0">
                <a:latin typeface="Ford Antenna Regular" panose="02000505000000020004" pitchFamily="50" charset="0"/>
              </a:rPr>
              <a:t>easures by showing how spread out the residuals are (tells you how concentrated the data is around the line of best fit)</a:t>
            </a:r>
            <a:endParaRPr lang="en-US" sz="1600" dirty="0">
              <a:latin typeface="Ford Antenna Regular" panose="02000505000000020004" pitchFamily="50" charset="0"/>
            </a:endParaRPr>
          </a:p>
        </p:txBody>
      </p:sp>
      <p:pic>
        <p:nvPicPr>
          <p:cNvPr id="12" name="Picture 11"/>
          <p:cNvPicPr>
            <a:picLocks noChangeAspect="1"/>
          </p:cNvPicPr>
          <p:nvPr/>
        </p:nvPicPr>
        <p:blipFill>
          <a:blip r:embed="rId3"/>
          <a:stretch>
            <a:fillRect/>
          </a:stretch>
        </p:blipFill>
        <p:spPr>
          <a:xfrm>
            <a:off x="671272" y="1871269"/>
            <a:ext cx="3733800" cy="2507369"/>
          </a:xfrm>
          <a:prstGeom prst="rect">
            <a:avLst/>
          </a:prstGeom>
        </p:spPr>
      </p:pic>
      <p:sp>
        <p:nvSpPr>
          <p:cNvPr id="13" name="TextBox 12"/>
          <p:cNvSpPr txBox="1"/>
          <p:nvPr/>
        </p:nvSpPr>
        <p:spPr>
          <a:xfrm>
            <a:off x="5105400" y="3539912"/>
            <a:ext cx="3276600" cy="461665"/>
          </a:xfrm>
          <a:prstGeom prst="rect">
            <a:avLst/>
          </a:prstGeom>
          <a:noFill/>
        </p:spPr>
        <p:txBody>
          <a:bodyPr wrap="square" rtlCol="0">
            <a:spAutoFit/>
          </a:bodyPr>
          <a:lstStyle/>
          <a:p>
            <a:r>
              <a:rPr lang="en-US" b="0" dirty="0">
                <a:solidFill>
                  <a:schemeClr val="tx1"/>
                </a:solidFill>
                <a:latin typeface="Ford Antenna Regular" panose="02000505000000020004" pitchFamily="50" charset="0"/>
              </a:rPr>
              <a:t>When comparing models the smallest value is a better fit</a:t>
            </a:r>
          </a:p>
        </p:txBody>
      </p:sp>
      <p:sp>
        <p:nvSpPr>
          <p:cNvPr id="14" name="TextBox 13"/>
          <p:cNvSpPr txBox="1"/>
          <p:nvPr/>
        </p:nvSpPr>
        <p:spPr>
          <a:xfrm>
            <a:off x="4923671" y="4124687"/>
            <a:ext cx="3276600" cy="338554"/>
          </a:xfrm>
          <a:prstGeom prst="rect">
            <a:avLst/>
          </a:prstGeom>
          <a:noFill/>
        </p:spPr>
        <p:txBody>
          <a:bodyPr wrap="square" rtlCol="0">
            <a:spAutoFit/>
          </a:bodyPr>
          <a:lstStyle/>
          <a:p>
            <a:r>
              <a:rPr lang="en-US" sz="1600" b="0" dirty="0">
                <a:solidFill>
                  <a:schemeClr val="accent5">
                    <a:lumMod val="75000"/>
                  </a:schemeClr>
                </a:solidFill>
                <a:latin typeface="Ford Antenna Regular" panose="02000505000000020004" pitchFamily="50" charset="0"/>
              </a:rPr>
              <a:t>Absolute measure of fit</a:t>
            </a:r>
          </a:p>
        </p:txBody>
      </p:sp>
      <p:sp>
        <p:nvSpPr>
          <p:cNvPr id="15" name="Rounded Rectangle 14"/>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932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686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How do I pick the best fit for logistic regression models?	 </a:t>
            </a:r>
          </a:p>
        </p:txBody>
      </p:sp>
      <p:sp>
        <p:nvSpPr>
          <p:cNvPr id="3" name="TextBox 2"/>
          <p:cNvSpPr txBox="1"/>
          <p:nvPr/>
        </p:nvSpPr>
        <p:spPr>
          <a:xfrm>
            <a:off x="1447800" y="1200150"/>
            <a:ext cx="7391400" cy="2554545"/>
          </a:xfrm>
          <a:prstGeom prst="rect">
            <a:avLst/>
          </a:prstGeom>
          <a:noFill/>
        </p:spPr>
        <p:txBody>
          <a:bodyPr wrap="square" rtlCol="0">
            <a:spAutoFit/>
          </a:bodyPr>
          <a:lstStyle/>
          <a:p>
            <a:pPr marL="228600" indent="-228600">
              <a:buAutoNum type="arabicPeriod"/>
            </a:pPr>
            <a:r>
              <a:rPr lang="en-US" sz="1600" dirty="0">
                <a:latin typeface="Ford Antenna Regular" panose="02000505000000020004" pitchFamily="50" charset="0"/>
              </a:rPr>
              <a:t>Confusion Matrix</a:t>
            </a:r>
          </a:p>
          <a:p>
            <a:pPr marL="228600" indent="-228600">
              <a:buAutoNum type="arabicPeriod"/>
            </a:pPr>
            <a:r>
              <a:rPr lang="en-US" sz="1600" dirty="0">
                <a:latin typeface="Ford Antenna Regular" panose="02000505000000020004" pitchFamily="50" charset="0"/>
              </a:rPr>
              <a:t>Accuracy</a:t>
            </a:r>
          </a:p>
          <a:p>
            <a:pPr marL="228600" indent="-228600">
              <a:buAutoNum type="arabicPeriod"/>
            </a:pPr>
            <a:r>
              <a:rPr lang="en-US" sz="1600" dirty="0">
                <a:latin typeface="Ford Antenna Regular" panose="02000505000000020004" pitchFamily="50" charset="0"/>
              </a:rPr>
              <a:t>Precision</a:t>
            </a:r>
          </a:p>
          <a:p>
            <a:pPr marL="228600" indent="-228600">
              <a:buAutoNum type="arabicPeriod"/>
            </a:pPr>
            <a:r>
              <a:rPr lang="en-US" sz="1600" dirty="0">
                <a:latin typeface="Ford Antenna Regular" panose="02000505000000020004" pitchFamily="50" charset="0"/>
              </a:rPr>
              <a:t>Sensitivity</a:t>
            </a:r>
          </a:p>
          <a:p>
            <a:pPr marL="228600" indent="-228600">
              <a:buAutoNum type="arabicPeriod"/>
            </a:pPr>
            <a:r>
              <a:rPr lang="en-US" sz="1600" dirty="0">
                <a:latin typeface="Ford Antenna Regular" panose="02000505000000020004" pitchFamily="50" charset="0"/>
              </a:rPr>
              <a:t>Specificity</a:t>
            </a:r>
          </a:p>
          <a:p>
            <a:pPr marL="228600" indent="-228600">
              <a:buAutoNum type="arabicPeriod"/>
            </a:pPr>
            <a:r>
              <a:rPr lang="en-US" sz="1600" dirty="0">
                <a:latin typeface="Ford Antenna Regular" panose="02000505000000020004" pitchFamily="50" charset="0"/>
              </a:rPr>
              <a:t>AUC</a:t>
            </a:r>
          </a:p>
          <a:p>
            <a:pPr marL="228600" indent="-228600">
              <a:buAutoNum type="arabicPeriod"/>
            </a:pPr>
            <a:r>
              <a:rPr lang="en-US" sz="1600" dirty="0">
                <a:latin typeface="Ford Antenna Regular" panose="02000505000000020004" pitchFamily="50" charset="0"/>
              </a:rPr>
              <a:t>Logistic Loss</a:t>
            </a:r>
          </a:p>
          <a:p>
            <a:pPr marL="228600" indent="-228600">
              <a:buAutoNum type="arabicPeriod"/>
            </a:pPr>
            <a:endParaRPr lang="en-US" sz="1600" dirty="0">
              <a:latin typeface="Ford Antenna Regular" panose="02000505000000020004" pitchFamily="50" charset="0"/>
            </a:endParaRPr>
          </a:p>
          <a:p>
            <a:pPr marL="228600" indent="-228600">
              <a:buAutoNum type="arabicPeriod"/>
            </a:pPr>
            <a:endParaRPr lang="en-US" sz="1600" dirty="0">
              <a:latin typeface="Ford Antenna Regular" panose="02000505000000020004" pitchFamily="50" charset="0"/>
            </a:endParaRPr>
          </a:p>
          <a:p>
            <a:pPr marL="228600" indent="-228600">
              <a:buAutoNum type="arabicPeriod"/>
            </a:pPr>
            <a:endParaRPr lang="en-US" sz="1600" dirty="0">
              <a:latin typeface="Ford Antenna Regular" panose="02000505000000020004" pitchFamily="50" charset="0"/>
            </a:endParaRPr>
          </a:p>
        </p:txBody>
      </p:sp>
      <p:sp>
        <p:nvSpPr>
          <p:cNvPr id="5" name="Rounded Rectangle 4"/>
          <p:cNvSpPr/>
          <p:nvPr/>
        </p:nvSpPr>
        <p:spPr>
          <a:xfrm>
            <a:off x="1143000" y="1123950"/>
            <a:ext cx="6477000" cy="2133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800600" y="1386841"/>
            <a:ext cx="2209800" cy="1767839"/>
          </a:xfrm>
          <a:prstGeom prst="rect">
            <a:avLst/>
          </a:prstGeom>
        </p:spPr>
      </p:pic>
    </p:spTree>
    <p:extLst>
      <p:ext uri="{BB962C8B-B14F-4D97-AF65-F5344CB8AC3E}">
        <p14:creationId xmlns:p14="http://schemas.microsoft.com/office/powerpoint/2010/main" val="4214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5;p18"/>
          <p:cNvPicPr preferRelativeResize="0"/>
          <p:nvPr/>
        </p:nvPicPr>
        <p:blipFill>
          <a:blip r:embed="rId2">
            <a:alphaModFix/>
          </a:blip>
          <a:stretch>
            <a:fillRect/>
          </a:stretch>
        </p:blipFill>
        <p:spPr>
          <a:xfrm>
            <a:off x="304800" y="984250"/>
            <a:ext cx="3810000" cy="3156700"/>
          </a:xfrm>
          <a:prstGeom prst="rect">
            <a:avLst/>
          </a:prstGeom>
          <a:noFill/>
          <a:ln>
            <a:noFill/>
          </a:ln>
        </p:spPr>
      </p:pic>
      <p:sp>
        <p:nvSpPr>
          <p:cNvPr id="3" name="Google Shape;126;p18"/>
          <p:cNvSpPr txBox="1"/>
          <p:nvPr/>
        </p:nvSpPr>
        <p:spPr>
          <a:xfrm>
            <a:off x="3810000" y="666750"/>
            <a:ext cx="5029050" cy="3654700"/>
          </a:xfrm>
          <a:prstGeom prst="rect">
            <a:avLst/>
          </a:prstGeom>
          <a:noFill/>
          <a:ln>
            <a:noFill/>
          </a:ln>
        </p:spPr>
        <p:txBody>
          <a:bodyPr spcFirstLastPara="1" wrap="square" lIns="91425" tIns="91425" rIns="91425" bIns="91425" anchor="t" anchorCtr="0">
            <a:noAutofit/>
          </a:bodyPr>
          <a:lstStyle/>
          <a:p>
            <a:pPr marL="457200" lvl="0" indent="0" algn="l" rtl="0">
              <a:lnSpc>
                <a:spcPct val="158000"/>
              </a:lnSpc>
              <a:spcBef>
                <a:spcPts val="3200"/>
              </a:spcBef>
              <a:spcAft>
                <a:spcPts val="0"/>
              </a:spcAft>
              <a:buNone/>
            </a:pPr>
            <a:r>
              <a:rPr lang="en" b="0" dirty="0">
                <a:solidFill>
                  <a:schemeClr val="accent5">
                    <a:lumMod val="75000"/>
                  </a:schemeClr>
                </a:solidFill>
                <a:highlight>
                  <a:srgbClr val="FFFFFF"/>
                </a:highlight>
                <a:latin typeface="Ford Antenna Regular" panose="02000505000000020004" pitchFamily="50" charset="0"/>
              </a:rPr>
              <a:t>True Positives (TP): </a:t>
            </a:r>
            <a:r>
              <a:rPr lang="en" b="0" dirty="0">
                <a:solidFill>
                  <a:schemeClr val="dk1"/>
                </a:solidFill>
                <a:highlight>
                  <a:srgbClr val="FFFFFF"/>
                </a:highlight>
                <a:latin typeface="Ford Antenna Regular" panose="02000505000000020004" pitchFamily="50" charset="0"/>
              </a:rPr>
              <a:t>when reality was True and the predicted is also True</a:t>
            </a:r>
            <a:endParaRPr b="0" dirty="0">
              <a:solidFill>
                <a:schemeClr val="dk1"/>
              </a:solidFill>
              <a:highlight>
                <a:srgbClr val="FFFFFF"/>
              </a:highlight>
              <a:latin typeface="Ford Antenna Regular" panose="02000505000000020004" pitchFamily="50" charset="0"/>
            </a:endParaRPr>
          </a:p>
          <a:p>
            <a:pPr marL="457200" lvl="0" indent="0" algn="l" rtl="0">
              <a:lnSpc>
                <a:spcPct val="158000"/>
              </a:lnSpc>
              <a:spcBef>
                <a:spcPts val="1700"/>
              </a:spcBef>
              <a:spcAft>
                <a:spcPts val="0"/>
              </a:spcAft>
              <a:buNone/>
            </a:pPr>
            <a:r>
              <a:rPr lang="en" b="0" dirty="0">
                <a:solidFill>
                  <a:schemeClr val="accent5">
                    <a:lumMod val="75000"/>
                  </a:schemeClr>
                </a:solidFill>
                <a:highlight>
                  <a:srgbClr val="FFFFFF"/>
                </a:highlight>
                <a:latin typeface="Ford Antenna Regular" panose="02000505000000020004" pitchFamily="50" charset="0"/>
              </a:rPr>
              <a:t>True Negatives (TN): </a:t>
            </a:r>
            <a:r>
              <a:rPr lang="en" b="0" dirty="0">
                <a:solidFill>
                  <a:schemeClr val="dk1"/>
                </a:solidFill>
                <a:highlight>
                  <a:srgbClr val="FFFFFF"/>
                </a:highlight>
                <a:latin typeface="Ford Antenna Regular" panose="02000505000000020004" pitchFamily="50" charset="0"/>
              </a:rPr>
              <a:t>when reality was False and the predicted is also False</a:t>
            </a:r>
            <a:endParaRPr b="0" dirty="0">
              <a:solidFill>
                <a:schemeClr val="dk1"/>
              </a:solidFill>
              <a:highlight>
                <a:srgbClr val="FFFFFF"/>
              </a:highlight>
              <a:latin typeface="Ford Antenna Regular" panose="02000505000000020004" pitchFamily="50" charset="0"/>
            </a:endParaRPr>
          </a:p>
          <a:p>
            <a:pPr marL="457200" lvl="0" indent="0" algn="l" rtl="0">
              <a:lnSpc>
                <a:spcPct val="158000"/>
              </a:lnSpc>
              <a:spcBef>
                <a:spcPts val="1700"/>
              </a:spcBef>
              <a:spcAft>
                <a:spcPts val="0"/>
              </a:spcAft>
              <a:buNone/>
            </a:pPr>
            <a:r>
              <a:rPr lang="en" b="0" dirty="0">
                <a:solidFill>
                  <a:schemeClr val="accent5">
                    <a:lumMod val="75000"/>
                  </a:schemeClr>
                </a:solidFill>
                <a:highlight>
                  <a:srgbClr val="FFFFFF"/>
                </a:highlight>
                <a:latin typeface="Ford Antenna Regular" panose="02000505000000020004" pitchFamily="50" charset="0"/>
              </a:rPr>
              <a:t>False Positives (FP): </a:t>
            </a:r>
            <a:r>
              <a:rPr lang="en" b="0" dirty="0">
                <a:solidFill>
                  <a:schemeClr val="dk1"/>
                </a:solidFill>
                <a:highlight>
                  <a:srgbClr val="FFFFFF"/>
                </a:highlight>
                <a:latin typeface="Ford Antenna Regular" panose="02000505000000020004" pitchFamily="50" charset="0"/>
              </a:rPr>
              <a:t>when reality was False and the predicted is True.</a:t>
            </a:r>
            <a:endParaRPr b="0" dirty="0">
              <a:solidFill>
                <a:schemeClr val="dk1"/>
              </a:solidFill>
              <a:highlight>
                <a:srgbClr val="FFFFFF"/>
              </a:highlight>
              <a:latin typeface="Ford Antenna Regular" panose="02000505000000020004" pitchFamily="50" charset="0"/>
            </a:endParaRPr>
          </a:p>
          <a:p>
            <a:pPr marL="457200" lvl="0" indent="0" algn="l" rtl="0">
              <a:lnSpc>
                <a:spcPct val="158000"/>
              </a:lnSpc>
              <a:spcBef>
                <a:spcPts val="1700"/>
              </a:spcBef>
              <a:spcAft>
                <a:spcPts val="0"/>
              </a:spcAft>
              <a:buNone/>
            </a:pPr>
            <a:r>
              <a:rPr lang="en" b="0" dirty="0">
                <a:solidFill>
                  <a:schemeClr val="accent5">
                    <a:lumMod val="75000"/>
                  </a:schemeClr>
                </a:solidFill>
                <a:highlight>
                  <a:srgbClr val="FFFFFF"/>
                </a:highlight>
                <a:latin typeface="Ford Antenna Regular" panose="02000505000000020004" pitchFamily="50" charset="0"/>
              </a:rPr>
              <a:t>False Negatives (FN): </a:t>
            </a:r>
            <a:r>
              <a:rPr lang="en" b="0" dirty="0">
                <a:solidFill>
                  <a:schemeClr val="dk1"/>
                </a:solidFill>
                <a:highlight>
                  <a:srgbClr val="FFFFFF"/>
                </a:highlight>
                <a:latin typeface="Ford Antenna Regular" panose="02000505000000020004" pitchFamily="50" charset="0"/>
              </a:rPr>
              <a:t>When reality was True and the predicted is False.</a:t>
            </a:r>
            <a:endParaRPr b="0" dirty="0">
              <a:solidFill>
                <a:schemeClr val="dk1"/>
              </a:solidFill>
              <a:highlight>
                <a:srgbClr val="FFFFFF"/>
              </a:highlight>
              <a:latin typeface="Ford Antenna Regular" panose="02000505000000020004" pitchFamily="50" charset="0"/>
            </a:endParaRPr>
          </a:p>
          <a:p>
            <a:pPr marL="0" lvl="0" indent="0" algn="l" rtl="0">
              <a:spcBef>
                <a:spcPts val="0"/>
              </a:spcBef>
              <a:spcAft>
                <a:spcPts val="0"/>
              </a:spcAft>
              <a:buNone/>
            </a:pPr>
            <a:endParaRPr sz="1000" dirty="0"/>
          </a:p>
        </p:txBody>
      </p:sp>
      <p:sp>
        <p:nvSpPr>
          <p:cNvPr id="4" name="Title 3"/>
          <p:cNvSpPr txBox="1">
            <a:spLocks/>
          </p:cNvSpPr>
          <p:nvPr/>
        </p:nvSpPr>
        <p:spPr bwMode="auto">
          <a:xfrm>
            <a:off x="457200" y="120650"/>
            <a:ext cx="8381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For analysis with a true/false output:  Confusion Matrix	 </a:t>
            </a:r>
          </a:p>
        </p:txBody>
      </p:sp>
      <p:sp>
        <p:nvSpPr>
          <p:cNvPr id="5" name="Rounded Rectangle 4"/>
          <p:cNvSpPr/>
          <p:nvPr/>
        </p:nvSpPr>
        <p:spPr>
          <a:xfrm>
            <a:off x="457200" y="819150"/>
            <a:ext cx="82296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862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Confusion Matrix Example </a:t>
            </a:r>
          </a:p>
        </p:txBody>
      </p:sp>
      <p:pic>
        <p:nvPicPr>
          <p:cNvPr id="4" name="Picture 3"/>
          <p:cNvPicPr>
            <a:picLocks noChangeAspect="1"/>
          </p:cNvPicPr>
          <p:nvPr/>
        </p:nvPicPr>
        <p:blipFill>
          <a:blip r:embed="rId2"/>
          <a:stretch>
            <a:fillRect/>
          </a:stretch>
        </p:blipFill>
        <p:spPr>
          <a:xfrm>
            <a:off x="685800" y="1504950"/>
            <a:ext cx="5461183" cy="2174120"/>
          </a:xfrm>
          <a:prstGeom prst="rect">
            <a:avLst/>
          </a:prstGeom>
        </p:spPr>
      </p:pic>
      <p:sp>
        <p:nvSpPr>
          <p:cNvPr id="5" name="TextBox 4"/>
          <p:cNvSpPr txBox="1"/>
          <p:nvPr/>
        </p:nvSpPr>
        <p:spPr>
          <a:xfrm>
            <a:off x="1981200" y="3752986"/>
            <a:ext cx="3810000" cy="646331"/>
          </a:xfrm>
          <a:prstGeom prst="rect">
            <a:avLst/>
          </a:prstGeom>
          <a:noFill/>
        </p:spPr>
        <p:txBody>
          <a:bodyPr wrap="square" rtlCol="0">
            <a:spAutoFit/>
          </a:bodyPr>
          <a:lstStyle/>
          <a:p>
            <a:r>
              <a:rPr lang="en-US" sz="1600" b="0" dirty="0">
                <a:latin typeface="Ford Antenna Regular" panose="02000505000000020004" pitchFamily="50" charset="0"/>
              </a:rPr>
              <a:t>13 animals predicted</a:t>
            </a:r>
          </a:p>
          <a:p>
            <a:endParaRPr lang="en-US" b="0" dirty="0">
              <a:latin typeface="Ford Antenna Regular" panose="02000505000000020004" pitchFamily="50" charset="0"/>
            </a:endParaRPr>
          </a:p>
          <a:p>
            <a:r>
              <a:rPr lang="en-US" sz="800" b="0" dirty="0">
                <a:latin typeface="Ford Antenna Regular" panose="02000505000000020004" pitchFamily="50" charset="0"/>
                <a:hlinkClick r:id="rId3"/>
              </a:rPr>
              <a:t>https://en.wikipedia.org/wiki/Confusion_matrix</a:t>
            </a:r>
            <a:r>
              <a:rPr lang="en-US" sz="800" b="0" dirty="0">
                <a:latin typeface="Ford Antenna Regular" panose="02000505000000020004" pitchFamily="50" charset="0"/>
              </a:rPr>
              <a:t>  </a:t>
            </a:r>
          </a:p>
        </p:txBody>
      </p:sp>
      <p:sp>
        <p:nvSpPr>
          <p:cNvPr id="6" name="TextBox 5"/>
          <p:cNvSpPr txBox="1"/>
          <p:nvPr/>
        </p:nvSpPr>
        <p:spPr>
          <a:xfrm>
            <a:off x="609600" y="819150"/>
            <a:ext cx="7696200" cy="276999"/>
          </a:xfrm>
          <a:prstGeom prst="rect">
            <a:avLst/>
          </a:prstGeom>
          <a:noFill/>
        </p:spPr>
        <p:txBody>
          <a:bodyPr wrap="square" rtlCol="0">
            <a:spAutoFit/>
          </a:bodyPr>
          <a:lstStyle/>
          <a:p>
            <a:r>
              <a:rPr lang="en-US" b="0" dirty="0">
                <a:latin typeface="Ford Antenna Regular" panose="02000505000000020004" pitchFamily="50" charset="0"/>
              </a:rPr>
              <a:t>You give a model 13 pictures of animals:  8 cats and 5 dogs.  Goal is to accurately identify the cats.</a:t>
            </a:r>
          </a:p>
        </p:txBody>
      </p:sp>
      <p:sp>
        <p:nvSpPr>
          <p:cNvPr id="7" name="Rounded Rectangle 6"/>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640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81676"/>
            <a:ext cx="4017573" cy="2380274"/>
          </a:xfrm>
          <a:prstGeom prst="rect">
            <a:avLst/>
          </a:prstGeom>
        </p:spPr>
      </p:pic>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Accuracy</a:t>
            </a:r>
          </a:p>
        </p:txBody>
      </p:sp>
      <p:sp>
        <p:nvSpPr>
          <p:cNvPr id="4" name="TextBox 3"/>
          <p:cNvSpPr txBox="1"/>
          <p:nvPr/>
        </p:nvSpPr>
        <p:spPr>
          <a:xfrm>
            <a:off x="1676400" y="3790950"/>
            <a:ext cx="7086600" cy="584775"/>
          </a:xfrm>
          <a:prstGeom prst="rect">
            <a:avLst/>
          </a:prstGeom>
          <a:noFill/>
        </p:spPr>
        <p:txBody>
          <a:bodyPr wrap="square" rtlCol="0">
            <a:spAutoFit/>
          </a:bodyPr>
          <a:lstStyle/>
          <a:p>
            <a:r>
              <a:rPr lang="en-US" sz="1600" b="0" dirty="0">
                <a:latin typeface="Ford Antenna Regular" panose="02000505000000020004" pitchFamily="50" charset="0"/>
              </a:rPr>
              <a:t>Accuracy focuses on how true the model is</a:t>
            </a:r>
          </a:p>
          <a:p>
            <a:r>
              <a:rPr lang="en-US" sz="1600" b="0" dirty="0">
                <a:latin typeface="Ford Antenna Regular" panose="02000505000000020004" pitchFamily="50" charset="0"/>
              </a:rPr>
              <a:t>Useful when the true and not true are balanced</a:t>
            </a:r>
          </a:p>
        </p:txBody>
      </p:sp>
      <p:pic>
        <p:nvPicPr>
          <p:cNvPr id="5" name="Picture 4"/>
          <p:cNvPicPr>
            <a:picLocks noChangeAspect="1"/>
          </p:cNvPicPr>
          <p:nvPr/>
        </p:nvPicPr>
        <p:blipFill>
          <a:blip r:embed="rId3"/>
          <a:stretch>
            <a:fillRect/>
          </a:stretch>
        </p:blipFill>
        <p:spPr>
          <a:xfrm>
            <a:off x="5181600" y="991877"/>
            <a:ext cx="3171643" cy="1262644"/>
          </a:xfrm>
          <a:prstGeom prst="rect">
            <a:avLst/>
          </a:prstGeom>
        </p:spPr>
      </p:pic>
      <p:sp>
        <p:nvSpPr>
          <p:cNvPr id="6" name="TextBox 5"/>
          <p:cNvSpPr txBox="1"/>
          <p:nvPr/>
        </p:nvSpPr>
        <p:spPr>
          <a:xfrm>
            <a:off x="5486400" y="2557353"/>
            <a:ext cx="3429000" cy="830997"/>
          </a:xfrm>
          <a:prstGeom prst="rect">
            <a:avLst/>
          </a:prstGeom>
          <a:noFill/>
        </p:spPr>
        <p:txBody>
          <a:bodyPr wrap="square" rtlCol="0">
            <a:spAutoFit/>
          </a:bodyPr>
          <a:lstStyle/>
          <a:p>
            <a:r>
              <a:rPr lang="en-US" b="0" dirty="0">
                <a:latin typeface="Ford Antenna Regular" panose="02000505000000020004" pitchFamily="50" charset="0"/>
              </a:rPr>
              <a:t>Cat Example:</a:t>
            </a:r>
          </a:p>
          <a:p>
            <a:r>
              <a:rPr lang="en-US" b="0" dirty="0">
                <a:latin typeface="Ford Antenna Regular" panose="02000505000000020004" pitchFamily="50" charset="0"/>
              </a:rPr>
              <a:t>(5 +3)/13 = 0.615</a:t>
            </a:r>
          </a:p>
          <a:p>
            <a:endParaRPr lang="en-US" b="0" dirty="0">
              <a:latin typeface="Ford Antenna Regular" panose="02000505000000020004" pitchFamily="50" charset="0"/>
            </a:endParaRPr>
          </a:p>
          <a:p>
            <a:r>
              <a:rPr lang="en-US" b="0" dirty="0">
                <a:latin typeface="Ford Antenna Regular" panose="02000505000000020004" pitchFamily="50" charset="0"/>
              </a:rPr>
              <a:t>Accuracy of Model is 61.5% </a:t>
            </a:r>
          </a:p>
        </p:txBody>
      </p:sp>
      <p:sp>
        <p:nvSpPr>
          <p:cNvPr id="7" name="Rounded Rectangle 6"/>
          <p:cNvSpPr/>
          <p:nvPr/>
        </p:nvSpPr>
        <p:spPr>
          <a:xfrm>
            <a:off x="533400" y="919550"/>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745427" y="915787"/>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97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Precision</a:t>
            </a:r>
          </a:p>
        </p:txBody>
      </p:sp>
      <p:sp>
        <p:nvSpPr>
          <p:cNvPr id="4" name="TextBox 3"/>
          <p:cNvSpPr txBox="1"/>
          <p:nvPr/>
        </p:nvSpPr>
        <p:spPr>
          <a:xfrm>
            <a:off x="1143000" y="3790950"/>
            <a:ext cx="7391400" cy="584775"/>
          </a:xfrm>
          <a:prstGeom prst="rect">
            <a:avLst/>
          </a:prstGeom>
          <a:noFill/>
        </p:spPr>
        <p:txBody>
          <a:bodyPr wrap="square" rtlCol="0">
            <a:spAutoFit/>
          </a:bodyPr>
          <a:lstStyle/>
          <a:p>
            <a:r>
              <a:rPr lang="en-US" sz="1600" b="0" dirty="0">
                <a:latin typeface="Ford Antenna Regular" panose="02000505000000020004" pitchFamily="50" charset="0"/>
              </a:rPr>
              <a:t>Precision focuses on the correctness of positive predictions</a:t>
            </a:r>
          </a:p>
          <a:p>
            <a:r>
              <a:rPr lang="en-US" sz="1600" b="0" dirty="0">
                <a:latin typeface="Ford Antenna Regular" panose="02000505000000020004" pitchFamily="50" charset="0"/>
              </a:rPr>
              <a:t>Useful when the negative predictions are less important</a:t>
            </a:r>
          </a:p>
        </p:txBody>
      </p:sp>
      <p:pic>
        <p:nvPicPr>
          <p:cNvPr id="5" name="Picture 4"/>
          <p:cNvPicPr>
            <a:picLocks noChangeAspect="1"/>
          </p:cNvPicPr>
          <p:nvPr/>
        </p:nvPicPr>
        <p:blipFill>
          <a:blip r:embed="rId2"/>
          <a:stretch>
            <a:fillRect/>
          </a:stretch>
        </p:blipFill>
        <p:spPr>
          <a:xfrm>
            <a:off x="5181600" y="991877"/>
            <a:ext cx="3171643" cy="1262644"/>
          </a:xfrm>
          <a:prstGeom prst="rect">
            <a:avLst/>
          </a:prstGeom>
        </p:spPr>
      </p:pic>
      <p:sp>
        <p:nvSpPr>
          <p:cNvPr id="6" name="TextBox 5"/>
          <p:cNvSpPr txBox="1"/>
          <p:nvPr/>
        </p:nvSpPr>
        <p:spPr>
          <a:xfrm>
            <a:off x="5486400" y="2557353"/>
            <a:ext cx="3429000" cy="830997"/>
          </a:xfrm>
          <a:prstGeom prst="rect">
            <a:avLst/>
          </a:prstGeom>
          <a:noFill/>
        </p:spPr>
        <p:txBody>
          <a:bodyPr wrap="square" rtlCol="0">
            <a:spAutoFit/>
          </a:bodyPr>
          <a:lstStyle/>
          <a:p>
            <a:r>
              <a:rPr lang="en-US" b="0" dirty="0">
                <a:latin typeface="Ford Antenna Regular" panose="02000505000000020004" pitchFamily="50" charset="0"/>
              </a:rPr>
              <a:t>Cat Example:</a:t>
            </a:r>
          </a:p>
          <a:p>
            <a:r>
              <a:rPr lang="en-US" b="0" dirty="0">
                <a:latin typeface="Ford Antenna Regular" panose="02000505000000020004" pitchFamily="50" charset="0"/>
              </a:rPr>
              <a:t>5/(5+2) = 0.714</a:t>
            </a:r>
          </a:p>
          <a:p>
            <a:endParaRPr lang="en-US" b="0" dirty="0">
              <a:latin typeface="Ford Antenna Regular" panose="02000505000000020004" pitchFamily="50" charset="0"/>
            </a:endParaRPr>
          </a:p>
          <a:p>
            <a:r>
              <a:rPr lang="en-US" b="0" dirty="0">
                <a:latin typeface="Ford Antenna Regular" panose="02000505000000020004" pitchFamily="50" charset="0"/>
              </a:rPr>
              <a:t>Precision of Model is 71.4% </a:t>
            </a:r>
          </a:p>
        </p:txBody>
      </p:sp>
      <p:sp>
        <p:nvSpPr>
          <p:cNvPr id="7" name="Rounded Rectangle 6"/>
          <p:cNvSpPr/>
          <p:nvPr/>
        </p:nvSpPr>
        <p:spPr>
          <a:xfrm>
            <a:off x="533400" y="919550"/>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745427" y="915787"/>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154;p22"/>
          <p:cNvPicPr preferRelativeResize="0"/>
          <p:nvPr/>
        </p:nvPicPr>
        <p:blipFill>
          <a:blip r:embed="rId3">
            <a:alphaModFix/>
          </a:blip>
          <a:stretch>
            <a:fillRect/>
          </a:stretch>
        </p:blipFill>
        <p:spPr>
          <a:xfrm>
            <a:off x="990600" y="1200150"/>
            <a:ext cx="2819400" cy="2039525"/>
          </a:xfrm>
          <a:prstGeom prst="rect">
            <a:avLst/>
          </a:prstGeom>
          <a:noFill/>
          <a:ln>
            <a:noFill/>
          </a:ln>
        </p:spPr>
      </p:pic>
    </p:spTree>
    <p:extLst>
      <p:ext uri="{BB962C8B-B14F-4D97-AF65-F5344CB8AC3E}">
        <p14:creationId xmlns:p14="http://schemas.microsoft.com/office/powerpoint/2010/main" val="897777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Sensitivity </a:t>
            </a:r>
          </a:p>
        </p:txBody>
      </p:sp>
      <p:sp>
        <p:nvSpPr>
          <p:cNvPr id="4" name="TextBox 3"/>
          <p:cNvSpPr txBox="1"/>
          <p:nvPr/>
        </p:nvSpPr>
        <p:spPr>
          <a:xfrm>
            <a:off x="990600" y="3790950"/>
            <a:ext cx="7543800" cy="584775"/>
          </a:xfrm>
          <a:prstGeom prst="rect">
            <a:avLst/>
          </a:prstGeom>
          <a:noFill/>
        </p:spPr>
        <p:txBody>
          <a:bodyPr wrap="square" rtlCol="0">
            <a:spAutoFit/>
          </a:bodyPr>
          <a:lstStyle/>
          <a:p>
            <a:r>
              <a:rPr lang="en-US" sz="1600" b="0" dirty="0">
                <a:latin typeface="Ford Antenna Regular" panose="02000505000000020004" pitchFamily="50" charset="0"/>
              </a:rPr>
              <a:t>Sensitivity focuses on the correctness of the actual positives</a:t>
            </a:r>
          </a:p>
          <a:p>
            <a:r>
              <a:rPr lang="en-US" sz="1600" b="0" dirty="0">
                <a:latin typeface="Ford Antenna Regular" panose="02000505000000020004" pitchFamily="50" charset="0"/>
              </a:rPr>
              <a:t>Useful when the correctness of actual negatives are less important</a:t>
            </a:r>
          </a:p>
        </p:txBody>
      </p:sp>
      <p:pic>
        <p:nvPicPr>
          <p:cNvPr id="5" name="Picture 4"/>
          <p:cNvPicPr>
            <a:picLocks noChangeAspect="1"/>
          </p:cNvPicPr>
          <p:nvPr/>
        </p:nvPicPr>
        <p:blipFill>
          <a:blip r:embed="rId2"/>
          <a:stretch>
            <a:fillRect/>
          </a:stretch>
        </p:blipFill>
        <p:spPr>
          <a:xfrm>
            <a:off x="5181600" y="991877"/>
            <a:ext cx="3171643" cy="1262644"/>
          </a:xfrm>
          <a:prstGeom prst="rect">
            <a:avLst/>
          </a:prstGeom>
        </p:spPr>
      </p:pic>
      <p:sp>
        <p:nvSpPr>
          <p:cNvPr id="6" name="TextBox 5"/>
          <p:cNvSpPr txBox="1"/>
          <p:nvPr/>
        </p:nvSpPr>
        <p:spPr>
          <a:xfrm>
            <a:off x="5486400" y="2557353"/>
            <a:ext cx="3429000" cy="830997"/>
          </a:xfrm>
          <a:prstGeom prst="rect">
            <a:avLst/>
          </a:prstGeom>
          <a:noFill/>
        </p:spPr>
        <p:txBody>
          <a:bodyPr wrap="square" rtlCol="0">
            <a:spAutoFit/>
          </a:bodyPr>
          <a:lstStyle/>
          <a:p>
            <a:r>
              <a:rPr lang="en-US" b="0" dirty="0">
                <a:latin typeface="Ford Antenna Regular" panose="02000505000000020004" pitchFamily="50" charset="0"/>
              </a:rPr>
              <a:t>Cat Example:</a:t>
            </a:r>
          </a:p>
          <a:p>
            <a:r>
              <a:rPr lang="en-US" b="0" dirty="0">
                <a:latin typeface="Ford Antenna Regular" panose="02000505000000020004" pitchFamily="50" charset="0"/>
              </a:rPr>
              <a:t>5/(5+3) = 0.625</a:t>
            </a:r>
          </a:p>
          <a:p>
            <a:endParaRPr lang="en-US" b="0" dirty="0">
              <a:latin typeface="Ford Antenna Regular" panose="02000505000000020004" pitchFamily="50" charset="0"/>
            </a:endParaRPr>
          </a:p>
          <a:p>
            <a:r>
              <a:rPr lang="en-US" b="0" dirty="0">
                <a:latin typeface="Ford Antenna Regular" panose="02000505000000020004" pitchFamily="50" charset="0"/>
              </a:rPr>
              <a:t>Sensitivity of Model is 62.5% </a:t>
            </a:r>
          </a:p>
        </p:txBody>
      </p:sp>
      <p:sp>
        <p:nvSpPr>
          <p:cNvPr id="7" name="Rounded Rectangle 6"/>
          <p:cNvSpPr/>
          <p:nvPr/>
        </p:nvSpPr>
        <p:spPr>
          <a:xfrm>
            <a:off x="533400" y="919550"/>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745427" y="915787"/>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990600" y="1200150"/>
            <a:ext cx="3241727" cy="1919308"/>
          </a:xfrm>
          <a:prstGeom prst="rect">
            <a:avLst/>
          </a:prstGeom>
        </p:spPr>
      </p:pic>
    </p:spTree>
    <p:extLst>
      <p:ext uri="{BB962C8B-B14F-4D97-AF65-F5344CB8AC3E}">
        <p14:creationId xmlns:p14="http://schemas.microsoft.com/office/powerpoint/2010/main" val="501069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Specificity</a:t>
            </a:r>
          </a:p>
        </p:txBody>
      </p:sp>
      <p:sp>
        <p:nvSpPr>
          <p:cNvPr id="4" name="TextBox 3"/>
          <p:cNvSpPr txBox="1"/>
          <p:nvPr/>
        </p:nvSpPr>
        <p:spPr>
          <a:xfrm>
            <a:off x="1295400" y="3790950"/>
            <a:ext cx="7467600" cy="584775"/>
          </a:xfrm>
          <a:prstGeom prst="rect">
            <a:avLst/>
          </a:prstGeom>
          <a:noFill/>
        </p:spPr>
        <p:txBody>
          <a:bodyPr wrap="square" rtlCol="0">
            <a:spAutoFit/>
          </a:bodyPr>
          <a:lstStyle/>
          <a:p>
            <a:r>
              <a:rPr lang="en-US" sz="1600" b="0" dirty="0">
                <a:latin typeface="Ford Antenna Regular" panose="02000505000000020004" pitchFamily="50" charset="0"/>
              </a:rPr>
              <a:t>Precision focuses on the impact of the actual negatives</a:t>
            </a:r>
          </a:p>
          <a:p>
            <a:r>
              <a:rPr lang="en-US" sz="1600" b="0" dirty="0">
                <a:latin typeface="Ford Antenna Regular" panose="02000505000000020004" pitchFamily="50" charset="0"/>
              </a:rPr>
              <a:t>Useful when the actual positives are less important</a:t>
            </a:r>
          </a:p>
        </p:txBody>
      </p:sp>
      <p:pic>
        <p:nvPicPr>
          <p:cNvPr id="5" name="Picture 4"/>
          <p:cNvPicPr>
            <a:picLocks noChangeAspect="1"/>
          </p:cNvPicPr>
          <p:nvPr/>
        </p:nvPicPr>
        <p:blipFill>
          <a:blip r:embed="rId2"/>
          <a:stretch>
            <a:fillRect/>
          </a:stretch>
        </p:blipFill>
        <p:spPr>
          <a:xfrm>
            <a:off x="5181600" y="991877"/>
            <a:ext cx="3171643" cy="1262644"/>
          </a:xfrm>
          <a:prstGeom prst="rect">
            <a:avLst/>
          </a:prstGeom>
        </p:spPr>
      </p:pic>
      <p:sp>
        <p:nvSpPr>
          <p:cNvPr id="6" name="TextBox 5"/>
          <p:cNvSpPr txBox="1"/>
          <p:nvPr/>
        </p:nvSpPr>
        <p:spPr>
          <a:xfrm>
            <a:off x="5486400" y="2557353"/>
            <a:ext cx="3429000" cy="830997"/>
          </a:xfrm>
          <a:prstGeom prst="rect">
            <a:avLst/>
          </a:prstGeom>
          <a:noFill/>
        </p:spPr>
        <p:txBody>
          <a:bodyPr wrap="square" rtlCol="0">
            <a:spAutoFit/>
          </a:bodyPr>
          <a:lstStyle/>
          <a:p>
            <a:r>
              <a:rPr lang="en-US" b="0" dirty="0">
                <a:latin typeface="Ford Antenna Regular" panose="02000505000000020004" pitchFamily="50" charset="0"/>
              </a:rPr>
              <a:t>Cat Example:</a:t>
            </a:r>
          </a:p>
          <a:p>
            <a:r>
              <a:rPr lang="en-US" b="0" dirty="0">
                <a:latin typeface="Ford Antenna Regular" panose="02000505000000020004" pitchFamily="50" charset="0"/>
              </a:rPr>
              <a:t>3/(2+3) = 0.600</a:t>
            </a:r>
          </a:p>
          <a:p>
            <a:endParaRPr lang="en-US" b="0" dirty="0">
              <a:latin typeface="Ford Antenna Regular" panose="02000505000000020004" pitchFamily="50" charset="0"/>
            </a:endParaRPr>
          </a:p>
          <a:p>
            <a:r>
              <a:rPr lang="en-US" b="0" dirty="0">
                <a:latin typeface="Ford Antenna Regular" panose="02000505000000020004" pitchFamily="50" charset="0"/>
              </a:rPr>
              <a:t>Specificity of Model is 60.0% </a:t>
            </a:r>
          </a:p>
        </p:txBody>
      </p:sp>
      <p:sp>
        <p:nvSpPr>
          <p:cNvPr id="7" name="Rounded Rectangle 6"/>
          <p:cNvSpPr/>
          <p:nvPr/>
        </p:nvSpPr>
        <p:spPr>
          <a:xfrm>
            <a:off x="533400" y="919550"/>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745427" y="915787"/>
            <a:ext cx="3941373" cy="254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147;p21"/>
          <p:cNvPicPr preferRelativeResize="0"/>
          <p:nvPr/>
        </p:nvPicPr>
        <p:blipFill>
          <a:blip r:embed="rId3">
            <a:alphaModFix/>
          </a:blip>
          <a:stretch>
            <a:fillRect/>
          </a:stretch>
        </p:blipFill>
        <p:spPr>
          <a:xfrm>
            <a:off x="1245130" y="1224881"/>
            <a:ext cx="2517912" cy="1909125"/>
          </a:xfrm>
          <a:prstGeom prst="rect">
            <a:avLst/>
          </a:prstGeom>
          <a:noFill/>
          <a:ln>
            <a:noFill/>
          </a:ln>
        </p:spPr>
      </p:pic>
    </p:spTree>
    <p:extLst>
      <p:ext uri="{BB962C8B-B14F-4D97-AF65-F5344CB8AC3E}">
        <p14:creationId xmlns:p14="http://schemas.microsoft.com/office/powerpoint/2010/main" val="3165501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ROC and AUC</a:t>
            </a:r>
          </a:p>
        </p:txBody>
      </p:sp>
      <p:sp>
        <p:nvSpPr>
          <p:cNvPr id="3" name="TextBox 2"/>
          <p:cNvSpPr txBox="1"/>
          <p:nvPr/>
        </p:nvSpPr>
        <p:spPr>
          <a:xfrm>
            <a:off x="530237" y="1392019"/>
            <a:ext cx="5029200" cy="646331"/>
          </a:xfrm>
          <a:prstGeom prst="rect">
            <a:avLst/>
          </a:prstGeom>
          <a:noFill/>
        </p:spPr>
        <p:txBody>
          <a:bodyPr wrap="square" rtlCol="0">
            <a:spAutoFit/>
          </a:bodyPr>
          <a:lstStyle/>
          <a:p>
            <a:r>
              <a:rPr lang="en-US" b="0" dirty="0">
                <a:latin typeface="Ford Antenna Regular" panose="02000505000000020004" pitchFamily="50" charset="0"/>
              </a:rPr>
              <a:t>a graphical plotting of the true positive rate against the false positive rate at various threshold settings</a:t>
            </a:r>
            <a:r>
              <a:rPr lang="en-US" b="0" dirty="0"/>
              <a:t>.  </a:t>
            </a:r>
          </a:p>
          <a:p>
            <a:endParaRPr lang="en-US" dirty="0"/>
          </a:p>
        </p:txBody>
      </p:sp>
      <p:sp>
        <p:nvSpPr>
          <p:cNvPr id="6" name="TextBox 5"/>
          <p:cNvSpPr txBox="1"/>
          <p:nvPr/>
        </p:nvSpPr>
        <p:spPr>
          <a:xfrm>
            <a:off x="530236" y="2823649"/>
            <a:ext cx="4956163" cy="461665"/>
          </a:xfrm>
          <a:prstGeom prst="rect">
            <a:avLst/>
          </a:prstGeom>
          <a:noFill/>
        </p:spPr>
        <p:txBody>
          <a:bodyPr wrap="square" rtlCol="0">
            <a:spAutoFit/>
          </a:bodyPr>
          <a:lstStyle/>
          <a:p>
            <a:r>
              <a:rPr lang="en-US" b="0" dirty="0">
                <a:latin typeface="Ford Antenna Regular" panose="02000505000000020004" pitchFamily="50" charset="0"/>
              </a:rPr>
              <a:t>Probability that a classifier will rank a randomly chosen positive instance higher than a randomly chosen negative one</a:t>
            </a:r>
            <a:endParaRPr lang="en-US" dirty="0">
              <a:latin typeface="Ford Antenna Regular" panose="02000505000000020004" pitchFamily="50" charset="0"/>
            </a:endParaRPr>
          </a:p>
        </p:txBody>
      </p:sp>
      <p:pic>
        <p:nvPicPr>
          <p:cNvPr id="7" name="Picture 6"/>
          <p:cNvPicPr>
            <a:picLocks noChangeAspect="1"/>
          </p:cNvPicPr>
          <p:nvPr/>
        </p:nvPicPr>
        <p:blipFill>
          <a:blip r:embed="rId2"/>
          <a:stretch>
            <a:fillRect/>
          </a:stretch>
        </p:blipFill>
        <p:spPr>
          <a:xfrm>
            <a:off x="6053092" y="1352550"/>
            <a:ext cx="2633708" cy="2633708"/>
          </a:xfrm>
          <a:prstGeom prst="rect">
            <a:avLst/>
          </a:prstGeom>
        </p:spPr>
      </p:pic>
      <p:sp>
        <p:nvSpPr>
          <p:cNvPr id="8" name="TextBox 7"/>
          <p:cNvSpPr txBox="1"/>
          <p:nvPr/>
        </p:nvSpPr>
        <p:spPr>
          <a:xfrm>
            <a:off x="530237" y="935035"/>
            <a:ext cx="5480918"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ROC (Receiver Operating Curve)</a:t>
            </a:r>
          </a:p>
        </p:txBody>
      </p:sp>
      <p:sp>
        <p:nvSpPr>
          <p:cNvPr id="9" name="TextBox 8"/>
          <p:cNvSpPr txBox="1"/>
          <p:nvPr/>
        </p:nvSpPr>
        <p:spPr>
          <a:xfrm>
            <a:off x="530237" y="2306419"/>
            <a:ext cx="5480918" cy="400110"/>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AUC (Area Under Curve)</a:t>
            </a:r>
          </a:p>
        </p:txBody>
      </p:sp>
      <p:sp>
        <p:nvSpPr>
          <p:cNvPr id="10" name="TextBox 9"/>
          <p:cNvSpPr txBox="1"/>
          <p:nvPr/>
        </p:nvSpPr>
        <p:spPr>
          <a:xfrm>
            <a:off x="1252492" y="3693870"/>
            <a:ext cx="4800600" cy="584775"/>
          </a:xfrm>
          <a:prstGeom prst="rect">
            <a:avLst/>
          </a:prstGeom>
          <a:noFill/>
        </p:spPr>
        <p:txBody>
          <a:bodyPr wrap="square" rtlCol="0">
            <a:spAutoFit/>
          </a:bodyPr>
          <a:lstStyle/>
          <a:p>
            <a:r>
              <a:rPr lang="en-US" sz="1600" dirty="0">
                <a:solidFill>
                  <a:schemeClr val="accent5">
                    <a:lumMod val="75000"/>
                  </a:schemeClr>
                </a:solidFill>
                <a:latin typeface="Ford Antenna Regular" panose="02000505000000020004" pitchFamily="50" charset="0"/>
              </a:rPr>
              <a:t>Values closer to 1 are best</a:t>
            </a:r>
          </a:p>
          <a:p>
            <a:r>
              <a:rPr lang="en-US" sz="1600" dirty="0">
                <a:solidFill>
                  <a:schemeClr val="accent5">
                    <a:lumMod val="75000"/>
                  </a:schemeClr>
                </a:solidFill>
                <a:latin typeface="Ford Antenna Regular" panose="02000505000000020004" pitchFamily="50" charset="0"/>
              </a:rPr>
              <a:t>0.5 means random</a:t>
            </a:r>
          </a:p>
        </p:txBody>
      </p:sp>
      <p:sp>
        <p:nvSpPr>
          <p:cNvPr id="11" name="Rounded Rectangle 10"/>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13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Logistic Loss</a:t>
            </a:r>
          </a:p>
        </p:txBody>
      </p:sp>
      <p:pic>
        <p:nvPicPr>
          <p:cNvPr id="3" name="Picture 2"/>
          <p:cNvPicPr>
            <a:picLocks noChangeAspect="1"/>
          </p:cNvPicPr>
          <p:nvPr/>
        </p:nvPicPr>
        <p:blipFill>
          <a:blip r:embed="rId2"/>
          <a:stretch>
            <a:fillRect/>
          </a:stretch>
        </p:blipFill>
        <p:spPr>
          <a:xfrm>
            <a:off x="5486400" y="1276350"/>
            <a:ext cx="3173730" cy="2266950"/>
          </a:xfrm>
          <a:prstGeom prst="rect">
            <a:avLst/>
          </a:prstGeom>
        </p:spPr>
      </p:pic>
      <p:sp>
        <p:nvSpPr>
          <p:cNvPr id="5" name="Rounded Rectangle 4"/>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3400" y="1053582"/>
            <a:ext cx="5105400" cy="830997"/>
          </a:xfrm>
          <a:prstGeom prst="rect">
            <a:avLst/>
          </a:prstGeom>
          <a:noFill/>
        </p:spPr>
        <p:txBody>
          <a:bodyPr wrap="square" rtlCol="0">
            <a:spAutoFit/>
          </a:bodyPr>
          <a:lstStyle/>
          <a:p>
            <a:r>
              <a:rPr lang="en-US" sz="1600" b="0" dirty="0">
                <a:latin typeface="Ford Antenna Regular" panose="02000505000000020004" pitchFamily="50" charset="0"/>
              </a:rPr>
              <a:t>Takes into account the probabilities underlying your models, and not only the final output of the classification</a:t>
            </a:r>
            <a:endParaRPr lang="en-US" sz="1600" dirty="0">
              <a:latin typeface="Ford Antenna Regular" panose="02000505000000020004" pitchFamily="50" charset="0"/>
            </a:endParaRPr>
          </a:p>
        </p:txBody>
      </p:sp>
      <p:sp>
        <p:nvSpPr>
          <p:cNvPr id="7" name="TextBox 6"/>
          <p:cNvSpPr txBox="1"/>
          <p:nvPr/>
        </p:nvSpPr>
        <p:spPr>
          <a:xfrm>
            <a:off x="1219200" y="3909892"/>
            <a:ext cx="4800600" cy="584775"/>
          </a:xfrm>
          <a:prstGeom prst="rect">
            <a:avLst/>
          </a:prstGeom>
          <a:noFill/>
        </p:spPr>
        <p:txBody>
          <a:bodyPr wrap="square" rtlCol="0">
            <a:spAutoFit/>
          </a:bodyPr>
          <a:lstStyle/>
          <a:p>
            <a:r>
              <a:rPr lang="en-US" sz="1600" dirty="0">
                <a:solidFill>
                  <a:schemeClr val="accent5">
                    <a:lumMod val="75000"/>
                  </a:schemeClr>
                </a:solidFill>
                <a:latin typeface="Ford Antenna Regular" panose="02000505000000020004" pitchFamily="50" charset="0"/>
              </a:rPr>
              <a:t>Values closer to 0 are best</a:t>
            </a:r>
          </a:p>
          <a:p>
            <a:r>
              <a:rPr lang="en-US" sz="1600" dirty="0">
                <a:solidFill>
                  <a:schemeClr val="accent5">
                    <a:lumMod val="75000"/>
                  </a:schemeClr>
                </a:solidFill>
                <a:latin typeface="Ford Antenna Regular" panose="02000505000000020004" pitchFamily="50" charset="0"/>
              </a:rPr>
              <a:t>0.693 is non-informative</a:t>
            </a:r>
          </a:p>
        </p:txBody>
      </p:sp>
      <p:pic>
        <p:nvPicPr>
          <p:cNvPr id="8" name="Picture 7"/>
          <p:cNvPicPr>
            <a:picLocks noChangeAspect="1"/>
          </p:cNvPicPr>
          <p:nvPr/>
        </p:nvPicPr>
        <p:blipFill>
          <a:blip r:embed="rId3"/>
          <a:stretch>
            <a:fillRect/>
          </a:stretch>
        </p:blipFill>
        <p:spPr>
          <a:xfrm>
            <a:off x="762000" y="2131887"/>
            <a:ext cx="3895725" cy="1643063"/>
          </a:xfrm>
          <a:prstGeom prst="rect">
            <a:avLst/>
          </a:prstGeom>
        </p:spPr>
      </p:pic>
    </p:spTree>
    <p:extLst>
      <p:ext uri="{BB962C8B-B14F-4D97-AF65-F5344CB8AC3E}">
        <p14:creationId xmlns:p14="http://schemas.microsoft.com/office/powerpoint/2010/main" val="2227501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What should be an AI/ML solution?</a:t>
            </a:r>
          </a:p>
        </p:txBody>
      </p:sp>
      <p:pic>
        <p:nvPicPr>
          <p:cNvPr id="5" name="Picture 4"/>
          <p:cNvPicPr>
            <a:picLocks noChangeAspect="1"/>
          </p:cNvPicPr>
          <p:nvPr/>
        </p:nvPicPr>
        <p:blipFill>
          <a:blip r:embed="rId2"/>
          <a:stretch>
            <a:fillRect/>
          </a:stretch>
        </p:blipFill>
        <p:spPr>
          <a:xfrm>
            <a:off x="457201" y="971550"/>
            <a:ext cx="3962400" cy="2678857"/>
          </a:xfrm>
          <a:prstGeom prst="rect">
            <a:avLst/>
          </a:prstGeom>
          <a:ln>
            <a:solidFill>
              <a:schemeClr val="accent5">
                <a:lumMod val="75000"/>
              </a:schemeClr>
            </a:solidFill>
          </a:ln>
        </p:spPr>
      </p:pic>
      <p:sp>
        <p:nvSpPr>
          <p:cNvPr id="6" name="TextBox 5"/>
          <p:cNvSpPr txBox="1"/>
          <p:nvPr/>
        </p:nvSpPr>
        <p:spPr>
          <a:xfrm>
            <a:off x="5389368" y="2952750"/>
            <a:ext cx="3048000" cy="584775"/>
          </a:xfrm>
          <a:prstGeom prst="rect">
            <a:avLst/>
          </a:prstGeom>
          <a:noFill/>
        </p:spPr>
        <p:txBody>
          <a:bodyPr wrap="square" rtlCol="0">
            <a:spAutoFit/>
          </a:bodyPr>
          <a:lstStyle/>
          <a:p>
            <a:r>
              <a:rPr lang="en-US" sz="1600" dirty="0">
                <a:latin typeface="Ford Antenna Regular" panose="02000505000000020004" pitchFamily="50" charset="0"/>
              </a:rPr>
              <a:t>Temptation is to use AI/ML to solve every problem</a:t>
            </a:r>
          </a:p>
        </p:txBody>
      </p:sp>
      <p:pic>
        <p:nvPicPr>
          <p:cNvPr id="7" name="Picture 6"/>
          <p:cNvPicPr>
            <a:picLocks noChangeAspect="1"/>
          </p:cNvPicPr>
          <p:nvPr/>
        </p:nvPicPr>
        <p:blipFill>
          <a:blip r:embed="rId3"/>
          <a:stretch>
            <a:fillRect/>
          </a:stretch>
        </p:blipFill>
        <p:spPr>
          <a:xfrm>
            <a:off x="5552184" y="1459350"/>
            <a:ext cx="2722368" cy="1378414"/>
          </a:xfrm>
          <a:prstGeom prst="rect">
            <a:avLst/>
          </a:prstGeom>
        </p:spPr>
      </p:pic>
      <p:sp>
        <p:nvSpPr>
          <p:cNvPr id="10" name="Rectangle 9"/>
          <p:cNvSpPr/>
          <p:nvPr/>
        </p:nvSpPr>
        <p:spPr>
          <a:xfrm>
            <a:off x="304800" y="3943350"/>
            <a:ext cx="8839200" cy="533400"/>
          </a:xfrm>
          <a:prstGeom prst="rect">
            <a:avLst/>
          </a:prstGeom>
          <a:solidFill>
            <a:srgbClr val="91A3B0">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A9E0">
                    <a:lumMod val="75000"/>
                  </a:srgbClr>
                </a:solidFill>
                <a:effectLst/>
                <a:uLnTx/>
                <a:uFillTx/>
                <a:latin typeface="Ford Antenna Medium"/>
                <a:ea typeface="+mn-ea"/>
                <a:cs typeface="Ford Antenna Medium"/>
              </a:rPr>
              <a:t>First</a:t>
            </a:r>
            <a:r>
              <a:rPr kumimoji="0" lang="en-US" sz="2000" b="0" i="0" u="none" strike="noStrike" kern="0" cap="none" spc="0" normalizeH="0" noProof="0" dirty="0">
                <a:ln>
                  <a:noFill/>
                </a:ln>
                <a:solidFill>
                  <a:srgbClr val="00A9E0">
                    <a:lumMod val="75000"/>
                  </a:srgbClr>
                </a:solidFill>
                <a:effectLst/>
                <a:uLnTx/>
                <a:uFillTx/>
                <a:latin typeface="Ford Antenna Medium"/>
                <a:ea typeface="+mn-ea"/>
                <a:cs typeface="Ford Antenna Medium"/>
              </a:rPr>
              <a:t> ask:  “</a:t>
            </a:r>
            <a:r>
              <a:rPr kumimoji="0" lang="en-US" sz="2000" b="0" i="0" u="none" strike="noStrike" kern="0" cap="none" spc="0" normalizeH="0" baseline="0" noProof="0" dirty="0">
                <a:ln>
                  <a:noFill/>
                </a:ln>
                <a:solidFill>
                  <a:srgbClr val="00A9E0">
                    <a:lumMod val="75000"/>
                  </a:srgbClr>
                </a:solidFill>
                <a:effectLst/>
                <a:uLnTx/>
                <a:uFillTx/>
                <a:latin typeface="Ford Antenna Medium"/>
                <a:ea typeface="+mn-ea"/>
                <a:cs typeface="Ford Antenna Medium"/>
              </a:rPr>
              <a:t>Is this an AI/ML problem?”</a:t>
            </a:r>
          </a:p>
        </p:txBody>
      </p:sp>
      <p:sp>
        <p:nvSpPr>
          <p:cNvPr id="11" name="TextBox 10"/>
          <p:cNvSpPr txBox="1"/>
          <p:nvPr/>
        </p:nvSpPr>
        <p:spPr>
          <a:xfrm>
            <a:off x="5552184" y="1035893"/>
            <a:ext cx="3048000" cy="338554"/>
          </a:xfrm>
          <a:prstGeom prst="rect">
            <a:avLst/>
          </a:prstGeom>
          <a:noFill/>
        </p:spPr>
        <p:txBody>
          <a:bodyPr wrap="square" rtlCol="0">
            <a:spAutoFit/>
          </a:bodyPr>
          <a:lstStyle/>
          <a:p>
            <a:r>
              <a:rPr lang="en-US" sz="1600" dirty="0">
                <a:latin typeface="Ford Antenna Regular" panose="02000505000000020004" pitchFamily="50" charset="0"/>
              </a:rPr>
              <a:t>AI/ML is</a:t>
            </a:r>
            <a:r>
              <a:rPr lang="en-US" sz="1600" dirty="0">
                <a:solidFill>
                  <a:srgbClr val="FF0000"/>
                </a:solidFill>
                <a:latin typeface="Ford Antenna Regular" panose="02000505000000020004" pitchFamily="50" charset="0"/>
              </a:rPr>
              <a:t> hot</a:t>
            </a:r>
            <a:r>
              <a:rPr lang="en-US" sz="1600" dirty="0">
                <a:latin typeface="Ford Antenna Regular" panose="02000505000000020004" pitchFamily="50" charset="0"/>
              </a:rPr>
              <a:t>.</a:t>
            </a:r>
          </a:p>
        </p:txBody>
      </p:sp>
      <p:sp>
        <p:nvSpPr>
          <p:cNvPr id="2" name="Rectangle 1"/>
          <p:cNvSpPr/>
          <p:nvPr/>
        </p:nvSpPr>
        <p:spPr>
          <a:xfrm>
            <a:off x="4876800" y="958394"/>
            <a:ext cx="3723384" cy="267885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375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6.  How to Communicate My Results?</a:t>
            </a:r>
          </a:p>
        </p:txBody>
      </p:sp>
      <p:pic>
        <p:nvPicPr>
          <p:cNvPr id="3" name="Picture 2"/>
          <p:cNvPicPr>
            <a:picLocks noChangeAspect="1"/>
          </p:cNvPicPr>
          <p:nvPr/>
        </p:nvPicPr>
        <p:blipFill>
          <a:blip r:embed="rId2"/>
          <a:stretch>
            <a:fillRect/>
          </a:stretch>
        </p:blipFill>
        <p:spPr>
          <a:xfrm>
            <a:off x="1752600" y="819150"/>
            <a:ext cx="5334000" cy="3549535"/>
          </a:xfrm>
          <a:prstGeom prst="rect">
            <a:avLst/>
          </a:prstGeom>
        </p:spPr>
      </p:pic>
    </p:spTree>
    <p:extLst>
      <p:ext uri="{BB962C8B-B14F-4D97-AF65-F5344CB8AC3E}">
        <p14:creationId xmlns:p14="http://schemas.microsoft.com/office/powerpoint/2010/main" val="2280727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7950" y="4254541"/>
            <a:ext cx="8005203" cy="553998"/>
          </a:xfrm>
          <a:prstGeom prst="rect">
            <a:avLst/>
          </a:prstGeom>
          <a:noFill/>
        </p:spPr>
        <p:txBody>
          <a:bodyPr wrap="square" rtlCol="0">
            <a:spAutoFit/>
          </a:bodyPr>
          <a:lstStyle/>
          <a:p>
            <a:r>
              <a:rPr lang="en-US" sz="1800" dirty="0">
                <a:solidFill>
                  <a:schemeClr val="accent5">
                    <a:lumMod val="75000"/>
                  </a:schemeClr>
                </a:solidFill>
                <a:latin typeface="Ford Antenna Medium" panose="02000505000000020004" pitchFamily="50" charset="0"/>
                <a:cs typeface="Ford Antenna Regular"/>
              </a:rPr>
              <a:t>We need to explain the model so they understand</a:t>
            </a:r>
          </a:p>
          <a:p>
            <a:endParaRPr lang="en-US" dirty="0">
              <a:solidFill>
                <a:schemeClr val="accent5">
                  <a:lumMod val="75000"/>
                </a:schemeClr>
              </a:solidFill>
              <a:latin typeface="Ford Antenna Medium" panose="02000505000000020004" pitchFamily="50" charset="0"/>
              <a:cs typeface="Ford Antenna Regular"/>
            </a:endParaRPr>
          </a:p>
        </p:txBody>
      </p:sp>
      <p:pic>
        <p:nvPicPr>
          <p:cNvPr id="3" name="Picture 2"/>
          <p:cNvPicPr>
            <a:picLocks noChangeAspect="1"/>
          </p:cNvPicPr>
          <p:nvPr/>
        </p:nvPicPr>
        <p:blipFill>
          <a:blip r:embed="rId2"/>
          <a:stretch>
            <a:fillRect/>
          </a:stretch>
        </p:blipFill>
        <p:spPr>
          <a:xfrm>
            <a:off x="542162" y="1361405"/>
            <a:ext cx="2353865" cy="2385532"/>
          </a:xfrm>
          <a:prstGeom prst="rect">
            <a:avLst/>
          </a:prstGeom>
        </p:spPr>
      </p:pic>
      <p:pic>
        <p:nvPicPr>
          <p:cNvPr id="4" name="Picture 3"/>
          <p:cNvPicPr>
            <a:picLocks noChangeAspect="1"/>
          </p:cNvPicPr>
          <p:nvPr/>
        </p:nvPicPr>
        <p:blipFill>
          <a:blip r:embed="rId3"/>
          <a:stretch>
            <a:fillRect/>
          </a:stretch>
        </p:blipFill>
        <p:spPr>
          <a:xfrm>
            <a:off x="5644989" y="734276"/>
            <a:ext cx="2612060" cy="1462754"/>
          </a:xfrm>
          <a:prstGeom prst="rect">
            <a:avLst/>
          </a:prstGeom>
        </p:spPr>
      </p:pic>
      <p:pic>
        <p:nvPicPr>
          <p:cNvPr id="5" name="Picture 4"/>
          <p:cNvPicPr>
            <a:picLocks noChangeAspect="1"/>
          </p:cNvPicPr>
          <p:nvPr/>
        </p:nvPicPr>
        <p:blipFill>
          <a:blip r:embed="rId4"/>
          <a:stretch>
            <a:fillRect/>
          </a:stretch>
        </p:blipFill>
        <p:spPr>
          <a:xfrm>
            <a:off x="5644990" y="2680120"/>
            <a:ext cx="2612060" cy="1366100"/>
          </a:xfrm>
          <a:prstGeom prst="rect">
            <a:avLst/>
          </a:prstGeom>
        </p:spPr>
      </p:pic>
      <p:sp>
        <p:nvSpPr>
          <p:cNvPr id="6" name="Down Arrow 5"/>
          <p:cNvSpPr/>
          <p:nvPr/>
        </p:nvSpPr>
        <p:spPr>
          <a:xfrm>
            <a:off x="6833453" y="2216875"/>
            <a:ext cx="235131" cy="431075"/>
          </a:xfrm>
          <a:prstGeom prst="downArrow">
            <a:avLst/>
          </a:prstGeom>
          <a:solidFill>
            <a:schemeClr val="tx1">
              <a:lumMod val="60000"/>
              <a:lumOff val="40000"/>
            </a:schemeClr>
          </a:solidFill>
          <a:ln w="25400" cap="flat" cmpd="sng" algn="ctr">
            <a:noFill/>
            <a:prstDash val="solid"/>
          </a:ln>
          <a:effectLst/>
        </p:spPr>
        <p:txBody>
          <a:bodyPr rtlCol="0" anchor="ctr"/>
          <a:lstStyle/>
          <a:p>
            <a:pPr algn="ctr" defTabSz="685800" fontAlgn="auto">
              <a:spcBef>
                <a:spcPts val="0"/>
              </a:spcBef>
              <a:spcAft>
                <a:spcPts val="0"/>
              </a:spcAft>
            </a:pPr>
            <a:endParaRPr lang="en-US" sz="1350" kern="0" dirty="0">
              <a:solidFill>
                <a:prstClr val="white"/>
              </a:solidFill>
              <a:latin typeface="Century Gothic" panose="020B0502020202020204" pitchFamily="34" charset="0"/>
            </a:endParaRPr>
          </a:p>
        </p:txBody>
      </p:sp>
      <p:sp>
        <p:nvSpPr>
          <p:cNvPr id="7" name="TextBox 6"/>
          <p:cNvSpPr txBox="1"/>
          <p:nvPr/>
        </p:nvSpPr>
        <p:spPr>
          <a:xfrm>
            <a:off x="685800" y="982946"/>
            <a:ext cx="2324634" cy="276999"/>
          </a:xfrm>
          <a:prstGeom prst="rect">
            <a:avLst/>
          </a:prstGeom>
          <a:noFill/>
        </p:spPr>
        <p:txBody>
          <a:bodyPr wrap="square" rtlCol="0">
            <a:spAutoFit/>
          </a:bodyPr>
          <a:lstStyle/>
          <a:p>
            <a:r>
              <a:rPr lang="en-US" dirty="0">
                <a:latin typeface="Ford Antenna Medium" panose="02000505000000020004" pitchFamily="50" charset="0"/>
                <a:cs typeface="Ford Antenna Regular"/>
              </a:rPr>
              <a:t>Our greatest challenge:</a:t>
            </a:r>
          </a:p>
        </p:txBody>
      </p:sp>
      <p:sp>
        <p:nvSpPr>
          <p:cNvPr id="8" name="TextBox 7"/>
          <p:cNvSpPr txBox="1"/>
          <p:nvPr/>
        </p:nvSpPr>
        <p:spPr>
          <a:xfrm>
            <a:off x="4432684" y="1201131"/>
            <a:ext cx="1995736" cy="276999"/>
          </a:xfrm>
          <a:prstGeom prst="rect">
            <a:avLst/>
          </a:prstGeom>
          <a:noFill/>
        </p:spPr>
        <p:txBody>
          <a:bodyPr wrap="square" rtlCol="0">
            <a:spAutoFit/>
          </a:bodyPr>
          <a:lstStyle/>
          <a:p>
            <a:r>
              <a:rPr lang="en-US" dirty="0">
                <a:latin typeface="Ford Antenna Medium" panose="02000505000000020004" pitchFamily="50" charset="0"/>
                <a:cs typeface="Ford Antenna Regular"/>
              </a:rPr>
              <a:t>What we see</a:t>
            </a:r>
          </a:p>
        </p:txBody>
      </p:sp>
      <p:sp>
        <p:nvSpPr>
          <p:cNvPr id="9" name="TextBox 8"/>
          <p:cNvSpPr txBox="1"/>
          <p:nvPr/>
        </p:nvSpPr>
        <p:spPr>
          <a:xfrm>
            <a:off x="4432684" y="3109254"/>
            <a:ext cx="1212305" cy="461665"/>
          </a:xfrm>
          <a:prstGeom prst="rect">
            <a:avLst/>
          </a:prstGeom>
          <a:noFill/>
        </p:spPr>
        <p:txBody>
          <a:bodyPr wrap="square" rtlCol="0">
            <a:spAutoFit/>
          </a:bodyPr>
          <a:lstStyle/>
          <a:p>
            <a:r>
              <a:rPr lang="en-US" dirty="0">
                <a:latin typeface="Ford Antenna Medium" panose="02000505000000020004" pitchFamily="50" charset="0"/>
                <a:cs typeface="Ford Antenna Regular"/>
              </a:rPr>
              <a:t>What they need to see</a:t>
            </a:r>
          </a:p>
        </p:txBody>
      </p:sp>
      <p:sp>
        <p:nvSpPr>
          <p:cNvPr id="10"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The Challenge of AI/ML Communication </a:t>
            </a:r>
          </a:p>
        </p:txBody>
      </p:sp>
    </p:spTree>
    <p:extLst>
      <p:ext uri="{BB962C8B-B14F-4D97-AF65-F5344CB8AC3E}">
        <p14:creationId xmlns:p14="http://schemas.microsoft.com/office/powerpoint/2010/main" val="2594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4324350"/>
            <a:ext cx="5715000" cy="215444"/>
          </a:xfrm>
          <a:prstGeom prst="rect">
            <a:avLst/>
          </a:prstGeom>
        </p:spPr>
        <p:txBody>
          <a:bodyPr wrap="square">
            <a:spAutoFit/>
          </a:bodyPr>
          <a:lstStyle/>
          <a:p>
            <a:r>
              <a:rPr lang="en-US" sz="800" b="0" dirty="0">
                <a:latin typeface="Ford Antenna Regular" panose="02000505000000020004" pitchFamily="50" charset="0"/>
              </a:rPr>
              <a:t>towardsdatascience.com/people-dont-trust-ai-we-need-to-change-that-d1de5a4a0021</a:t>
            </a:r>
          </a:p>
        </p:txBody>
      </p:sp>
      <p:sp>
        <p:nvSpPr>
          <p:cNvPr id="3" name="TextBox 2"/>
          <p:cNvSpPr txBox="1"/>
          <p:nvPr/>
        </p:nvSpPr>
        <p:spPr>
          <a:xfrm>
            <a:off x="762000" y="1201162"/>
            <a:ext cx="6568550" cy="3046988"/>
          </a:xfrm>
          <a:prstGeom prst="rect">
            <a:avLst/>
          </a:prstGeom>
          <a:noFill/>
        </p:spPr>
        <p:txBody>
          <a:bodyPr wrap="square" rtlCol="0">
            <a:spAutoFit/>
          </a:bodyPr>
          <a:lstStyle/>
          <a:p>
            <a:r>
              <a:rPr lang="en-US" sz="1600" dirty="0">
                <a:solidFill>
                  <a:schemeClr val="accent5">
                    <a:lumMod val="75000"/>
                  </a:schemeClr>
                </a:solidFill>
                <a:latin typeface="Ford Antenna Regular" panose="02000505000000020004" pitchFamily="50" charset="0"/>
              </a:rPr>
              <a:t>94% </a:t>
            </a:r>
            <a:r>
              <a:rPr lang="en-US" sz="1600" dirty="0">
                <a:latin typeface="Ford Antenna Regular" panose="02000505000000020004" pitchFamily="50" charset="0"/>
              </a:rPr>
              <a:t>of business executives think that AI/ML is important to solving strategic challenges  - 2018 Economist Survey</a:t>
            </a:r>
          </a:p>
          <a:p>
            <a:endParaRPr lang="en-US" sz="1600" dirty="0">
              <a:latin typeface="Ford Antenna Regular" panose="02000505000000020004" pitchFamily="50" charset="0"/>
            </a:endParaRPr>
          </a:p>
          <a:p>
            <a:r>
              <a:rPr lang="en-US" sz="1600" dirty="0">
                <a:solidFill>
                  <a:schemeClr val="accent5">
                    <a:lumMod val="75000"/>
                  </a:schemeClr>
                </a:solidFill>
                <a:latin typeface="Ford Antenna Regular" panose="02000505000000020004" pitchFamily="50" charset="0"/>
              </a:rPr>
              <a:t>82% </a:t>
            </a:r>
            <a:r>
              <a:rPr lang="en-US" sz="1600" dirty="0">
                <a:latin typeface="Ford Antenna Regular" panose="02000505000000020004" pitchFamily="50" charset="0"/>
              </a:rPr>
              <a:t>of organizations have not adopted AI/ML beyond Proof of Concept - 2018 MIT Sloan Management Review Study</a:t>
            </a:r>
          </a:p>
          <a:p>
            <a:endParaRPr lang="en-US" sz="1600" dirty="0">
              <a:latin typeface="Ford Antenna Regular" panose="02000505000000020004" pitchFamily="50" charset="0"/>
            </a:endParaRPr>
          </a:p>
          <a:p>
            <a:r>
              <a:rPr lang="en-US" sz="1600" dirty="0">
                <a:solidFill>
                  <a:schemeClr val="accent5">
                    <a:lumMod val="75000"/>
                  </a:schemeClr>
                </a:solidFill>
                <a:latin typeface="Ford Antenna Regular" panose="02000505000000020004" pitchFamily="50" charset="0"/>
              </a:rPr>
              <a:t>Key Issue: </a:t>
            </a:r>
            <a:r>
              <a:rPr lang="en-US" sz="1600" dirty="0">
                <a:latin typeface="Ford Antenna Regular" panose="02000505000000020004" pitchFamily="50" charset="0"/>
              </a:rPr>
              <a:t>Trust due to possible bias and inability to explain (“black box”)</a:t>
            </a:r>
          </a:p>
          <a:p>
            <a:endParaRPr lang="en-US" sz="1600" dirty="0">
              <a:latin typeface="Ford Antenna Regular" panose="02000505000000020004" pitchFamily="50" charset="0"/>
            </a:endParaRPr>
          </a:p>
          <a:p>
            <a:endParaRPr lang="en-US" dirty="0">
              <a:latin typeface="Ford Antenna Regular" panose="02000505000000020004" pitchFamily="50" charset="0"/>
            </a:endParaRPr>
          </a:p>
          <a:p>
            <a:endParaRPr lang="en-US" dirty="0">
              <a:latin typeface="Ford Antenna Regular" panose="02000505000000020004" pitchFamily="50" charset="0"/>
            </a:endParaRPr>
          </a:p>
          <a:p>
            <a:endParaRPr lang="en-US" dirty="0">
              <a:latin typeface="Ford Antenna Regular" panose="02000505000000020004" pitchFamily="50" charset="0"/>
            </a:endParaRPr>
          </a:p>
          <a:p>
            <a:endParaRPr lang="en-US" dirty="0">
              <a:latin typeface="Ford Antenna Regular" panose="02000505000000020004" pitchFamily="50" charset="0"/>
            </a:endParaRPr>
          </a:p>
        </p:txBody>
      </p:sp>
      <p:sp>
        <p:nvSpPr>
          <p:cNvPr id="4"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Surveys reveal</a:t>
            </a:r>
          </a:p>
        </p:txBody>
      </p:sp>
      <p:sp>
        <p:nvSpPr>
          <p:cNvPr id="5" name="Rounded Rectangle 4"/>
          <p:cNvSpPr/>
          <p:nvPr/>
        </p:nvSpPr>
        <p:spPr>
          <a:xfrm>
            <a:off x="609600" y="1047750"/>
            <a:ext cx="8305800" cy="2362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386825" y="1428750"/>
            <a:ext cx="1452563" cy="1452563"/>
          </a:xfrm>
          <a:prstGeom prst="rect">
            <a:avLst/>
          </a:prstGeom>
        </p:spPr>
      </p:pic>
    </p:spTree>
    <p:extLst>
      <p:ext uri="{BB962C8B-B14F-4D97-AF65-F5344CB8AC3E}">
        <p14:creationId xmlns:p14="http://schemas.microsoft.com/office/powerpoint/2010/main" val="140326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Process</a:t>
            </a:r>
          </a:p>
        </p:txBody>
      </p:sp>
      <p:sp>
        <p:nvSpPr>
          <p:cNvPr id="3" name="TextBox 2"/>
          <p:cNvSpPr txBox="1"/>
          <p:nvPr/>
        </p:nvSpPr>
        <p:spPr>
          <a:xfrm>
            <a:off x="1219200" y="895350"/>
            <a:ext cx="8077200" cy="3477875"/>
          </a:xfrm>
          <a:prstGeom prst="rect">
            <a:avLst/>
          </a:prstGeom>
          <a:noFill/>
        </p:spPr>
        <p:txBody>
          <a:bodyPr wrap="square" rtlCol="0">
            <a:spAutoFit/>
          </a:bodyPr>
          <a:lstStyle/>
          <a:p>
            <a:pPr marL="228600" indent="-228600">
              <a:buAutoNum type="arabicPeriod"/>
            </a:pPr>
            <a:r>
              <a:rPr lang="en-US" dirty="0">
                <a:solidFill>
                  <a:schemeClr val="accent5">
                    <a:lumMod val="75000"/>
                  </a:schemeClr>
                </a:solidFill>
                <a:latin typeface="Ford Antenna Regular" panose="02000505000000020004" pitchFamily="50" charset="0"/>
              </a:rPr>
              <a:t>Audience Analysis:  </a:t>
            </a:r>
          </a:p>
          <a:p>
            <a:pPr marL="171450" indent="-171450">
              <a:buFont typeface="Arial" panose="020B0604020202020204" pitchFamily="34" charset="0"/>
              <a:buChar char="•"/>
            </a:pPr>
            <a:r>
              <a:rPr lang="en-US" dirty="0">
                <a:latin typeface="Ford Antenna Regular" panose="02000505000000020004" pitchFamily="50" charset="0"/>
              </a:rPr>
              <a:t>Who are they?  </a:t>
            </a:r>
          </a:p>
          <a:p>
            <a:pPr marL="171450" indent="-171450">
              <a:buFont typeface="Arial" panose="020B0604020202020204" pitchFamily="34" charset="0"/>
              <a:buChar char="•"/>
            </a:pPr>
            <a:r>
              <a:rPr lang="en-US" dirty="0">
                <a:latin typeface="Ford Antenna Regular" panose="02000505000000020004" pitchFamily="50" charset="0"/>
              </a:rPr>
              <a:t>How technical are they?</a:t>
            </a:r>
          </a:p>
          <a:p>
            <a:endParaRPr lang="en-US" sz="400" dirty="0">
              <a:latin typeface="Ford Antenna Regular" panose="02000505000000020004" pitchFamily="50" charset="0"/>
            </a:endParaRPr>
          </a:p>
          <a:p>
            <a:endParaRPr lang="en-US" dirty="0">
              <a:latin typeface="Ford Antenna Regular" panose="02000505000000020004" pitchFamily="50" charset="0"/>
            </a:endParaRPr>
          </a:p>
          <a:p>
            <a:pPr marL="228600" indent="-228600">
              <a:buAutoNum type="arabicPeriod"/>
            </a:pPr>
            <a:endParaRPr lang="en-US" dirty="0">
              <a:latin typeface="Ford Antenna Regular" panose="02000505000000020004" pitchFamily="50" charset="0"/>
            </a:endParaRPr>
          </a:p>
          <a:p>
            <a:pPr marL="228600" indent="-228600">
              <a:buAutoNum type="arabicPeriod" startAt="2"/>
            </a:pPr>
            <a:r>
              <a:rPr lang="en-US" dirty="0">
                <a:solidFill>
                  <a:schemeClr val="accent5">
                    <a:lumMod val="75000"/>
                  </a:schemeClr>
                </a:solidFill>
                <a:latin typeface="Ford Antenna Regular" panose="02000505000000020004" pitchFamily="50" charset="0"/>
              </a:rPr>
              <a:t>Message Analysis:  </a:t>
            </a:r>
          </a:p>
          <a:p>
            <a:pPr marL="171450" indent="-171450">
              <a:buFont typeface="Arial" panose="020B0604020202020204" pitchFamily="34" charset="0"/>
              <a:buChar char="•"/>
            </a:pPr>
            <a:r>
              <a:rPr lang="en-US" dirty="0">
                <a:latin typeface="Ford Antenna Regular" panose="02000505000000020004" pitchFamily="50" charset="0"/>
              </a:rPr>
              <a:t>What do they need to know?</a:t>
            </a:r>
          </a:p>
          <a:p>
            <a:endParaRPr lang="en-US" dirty="0">
              <a:latin typeface="Ford Antenna Regular" panose="02000505000000020004" pitchFamily="50" charset="0"/>
            </a:endParaRPr>
          </a:p>
          <a:p>
            <a:endParaRPr lang="en-US" sz="400" dirty="0">
              <a:latin typeface="Ford Antenna Regular" panose="02000505000000020004" pitchFamily="50" charset="0"/>
            </a:endParaRPr>
          </a:p>
          <a:p>
            <a:endParaRPr lang="en-US" dirty="0">
              <a:solidFill>
                <a:schemeClr val="accent5">
                  <a:lumMod val="75000"/>
                </a:schemeClr>
              </a:solidFill>
              <a:latin typeface="Ford Antenna Regular" panose="02000505000000020004" pitchFamily="50" charset="0"/>
            </a:endParaRPr>
          </a:p>
          <a:p>
            <a:r>
              <a:rPr lang="en-US" dirty="0">
                <a:solidFill>
                  <a:schemeClr val="accent5">
                    <a:lumMod val="75000"/>
                  </a:schemeClr>
                </a:solidFill>
                <a:latin typeface="Ford Antenna Regular" panose="02000505000000020004" pitchFamily="50" charset="0"/>
              </a:rPr>
              <a:t>3.  Trust Analysis:</a:t>
            </a:r>
          </a:p>
          <a:p>
            <a:pPr marL="685800" lvl="1" indent="-228600">
              <a:buFont typeface="Arial" panose="020B0604020202020204" pitchFamily="34" charset="0"/>
              <a:buChar char="•"/>
            </a:pPr>
            <a:r>
              <a:rPr lang="en-US" dirty="0">
                <a:latin typeface="Ford Antenna Regular" panose="02000505000000020004" pitchFamily="50" charset="0"/>
              </a:rPr>
              <a:t>Bias:  Use reliable and trusted data sources</a:t>
            </a:r>
          </a:p>
          <a:p>
            <a:pPr marL="685800" lvl="1" indent="-228600">
              <a:buFont typeface="Arial" panose="020B0604020202020204" pitchFamily="34" charset="0"/>
              <a:buChar char="•"/>
            </a:pPr>
            <a:r>
              <a:rPr lang="en-US" dirty="0" err="1">
                <a:latin typeface="Ford Antenna Regular" panose="02000505000000020004" pitchFamily="50" charset="0"/>
              </a:rPr>
              <a:t>Explainability</a:t>
            </a:r>
            <a:r>
              <a:rPr lang="en-US" dirty="0">
                <a:latin typeface="Ford Antenna Regular" panose="02000505000000020004" pitchFamily="50" charset="0"/>
              </a:rPr>
              <a:t>:  </a:t>
            </a:r>
          </a:p>
          <a:p>
            <a:pPr marL="1143000" lvl="2" indent="-228600">
              <a:buFont typeface="Arial" panose="020B0604020202020204" pitchFamily="34" charset="0"/>
              <a:buChar char="•"/>
            </a:pPr>
            <a:r>
              <a:rPr lang="en-US" dirty="0">
                <a:latin typeface="Ford Antenna Regular" panose="02000505000000020004" pitchFamily="50" charset="0"/>
              </a:rPr>
              <a:t>Use visualization</a:t>
            </a:r>
          </a:p>
          <a:p>
            <a:pPr marL="1143000" lvl="2" indent="-228600">
              <a:buFont typeface="Arial" panose="020B0604020202020204" pitchFamily="34" charset="0"/>
              <a:buChar char="•"/>
            </a:pPr>
            <a:r>
              <a:rPr lang="en-US" dirty="0">
                <a:latin typeface="Ford Antenna Regular" panose="02000505000000020004" pitchFamily="50" charset="0"/>
              </a:rPr>
              <a:t>Explain the validation</a:t>
            </a:r>
          </a:p>
          <a:p>
            <a:pPr marL="1143000" lvl="2" indent="-228600">
              <a:buFont typeface="Arial" panose="020B0604020202020204" pitchFamily="34" charset="0"/>
              <a:buChar char="•"/>
            </a:pPr>
            <a:r>
              <a:rPr lang="en-US" dirty="0">
                <a:latin typeface="Ford Antenna Regular" panose="02000505000000020004" pitchFamily="50" charset="0"/>
              </a:rPr>
              <a:t>Don’t use only technical terms</a:t>
            </a:r>
          </a:p>
          <a:p>
            <a:pPr marL="1143000" lvl="2" indent="-228600">
              <a:buFont typeface="Arial" panose="020B0604020202020204" pitchFamily="34" charset="0"/>
              <a:buChar char="•"/>
            </a:pPr>
            <a:r>
              <a:rPr lang="en-US" dirty="0">
                <a:latin typeface="Ford Antenna Regular" panose="02000505000000020004" pitchFamily="50" charset="0"/>
              </a:rPr>
              <a:t>Tie to business need</a:t>
            </a:r>
          </a:p>
          <a:p>
            <a:pPr marL="1143000" lvl="2" indent="-228600">
              <a:buFont typeface="Arial" panose="020B0604020202020204" pitchFamily="34" charset="0"/>
              <a:buChar char="•"/>
            </a:pPr>
            <a:r>
              <a:rPr lang="en-US" dirty="0">
                <a:latin typeface="Ford Antenna Regular" panose="02000505000000020004" pitchFamily="50" charset="0"/>
              </a:rPr>
              <a:t>Tell the story of the results</a:t>
            </a:r>
          </a:p>
        </p:txBody>
      </p:sp>
      <p:sp>
        <p:nvSpPr>
          <p:cNvPr id="4" name="Rounded Rectangle 3"/>
          <p:cNvSpPr/>
          <p:nvPr/>
        </p:nvSpPr>
        <p:spPr>
          <a:xfrm>
            <a:off x="609600" y="819150"/>
            <a:ext cx="6858000" cy="8418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4254736"/>
            <a:ext cx="8686800" cy="338554"/>
          </a:xfrm>
          <a:prstGeom prst="rect">
            <a:avLst/>
          </a:prstGeom>
          <a:noFill/>
        </p:spPr>
        <p:txBody>
          <a:bodyPr wrap="square" rtlCol="0">
            <a:spAutoFit/>
          </a:bodyPr>
          <a:lstStyle/>
          <a:p>
            <a:r>
              <a:rPr lang="en-US" sz="1600" dirty="0">
                <a:solidFill>
                  <a:schemeClr val="accent5">
                    <a:lumMod val="75000"/>
                  </a:schemeClr>
                </a:solidFill>
                <a:latin typeface="Ford Antenna Medium" panose="02000505000000020004" pitchFamily="50" charset="0"/>
              </a:rPr>
              <a:t>Analyze the needs of the audience, the message and how to increase their trust</a:t>
            </a:r>
          </a:p>
        </p:txBody>
      </p:sp>
      <p:pic>
        <p:nvPicPr>
          <p:cNvPr id="6" name="Picture 5"/>
          <p:cNvPicPr>
            <a:picLocks noChangeAspect="1"/>
          </p:cNvPicPr>
          <p:nvPr/>
        </p:nvPicPr>
        <p:blipFill>
          <a:blip r:embed="rId2"/>
          <a:stretch>
            <a:fillRect/>
          </a:stretch>
        </p:blipFill>
        <p:spPr>
          <a:xfrm>
            <a:off x="5486400" y="1003393"/>
            <a:ext cx="598464" cy="598464"/>
          </a:xfrm>
          <a:prstGeom prst="rect">
            <a:avLst/>
          </a:prstGeom>
        </p:spPr>
      </p:pic>
      <p:pic>
        <p:nvPicPr>
          <p:cNvPr id="7" name="Picture 6"/>
          <p:cNvPicPr>
            <a:picLocks noChangeAspect="1"/>
          </p:cNvPicPr>
          <p:nvPr/>
        </p:nvPicPr>
        <p:blipFill>
          <a:blip r:embed="rId3"/>
          <a:stretch>
            <a:fillRect/>
          </a:stretch>
        </p:blipFill>
        <p:spPr>
          <a:xfrm>
            <a:off x="5503708" y="1908491"/>
            <a:ext cx="490721" cy="490721"/>
          </a:xfrm>
          <a:prstGeom prst="rect">
            <a:avLst/>
          </a:prstGeom>
        </p:spPr>
      </p:pic>
      <p:sp>
        <p:nvSpPr>
          <p:cNvPr id="8" name="Rounded Rectangle 7"/>
          <p:cNvSpPr/>
          <p:nvPr/>
        </p:nvSpPr>
        <p:spPr>
          <a:xfrm>
            <a:off x="609600" y="1818732"/>
            <a:ext cx="6858000" cy="670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5508876" y="2915690"/>
            <a:ext cx="676864" cy="537194"/>
          </a:xfrm>
          <a:prstGeom prst="rect">
            <a:avLst/>
          </a:prstGeom>
        </p:spPr>
      </p:pic>
      <p:sp>
        <p:nvSpPr>
          <p:cNvPr id="10" name="Rounded Rectangle 9"/>
          <p:cNvSpPr/>
          <p:nvPr/>
        </p:nvSpPr>
        <p:spPr>
          <a:xfrm>
            <a:off x="609600" y="2621843"/>
            <a:ext cx="6858000" cy="1632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973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Summary</a:t>
            </a:r>
          </a:p>
        </p:txBody>
      </p:sp>
      <p:sp>
        <p:nvSpPr>
          <p:cNvPr id="5" name="Text Placeholder 4"/>
          <p:cNvSpPr txBox="1">
            <a:spLocks/>
          </p:cNvSpPr>
          <p:nvPr/>
        </p:nvSpPr>
        <p:spPr bwMode="auto">
          <a:xfrm>
            <a:off x="609600" y="1123950"/>
            <a:ext cx="8229599" cy="395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0" indent="0" algn="l" defTabSz="457200" rtl="0" eaLnBrk="1" fontAlgn="base" hangingPunct="1">
              <a:lnSpc>
                <a:spcPts val="3180"/>
              </a:lnSpc>
              <a:spcBef>
                <a:spcPct val="0"/>
              </a:spcBef>
              <a:spcAft>
                <a:spcPts val="600"/>
              </a:spcAft>
              <a:buFont typeface="Arial" charset="0"/>
              <a:buNone/>
              <a:defRPr sz="24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2pPr>
            <a:lvl3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3pPr>
            <a:lvl4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4pPr>
            <a:lvl5pPr marL="0" indent="0" algn="ctr" defTabSz="457200" rtl="0" eaLnBrk="1" fontAlgn="base" hangingPunct="1">
              <a:spcBef>
                <a:spcPct val="0"/>
              </a:spcBef>
              <a:spcAft>
                <a:spcPts val="600"/>
              </a:spcAft>
              <a:buFont typeface="Arial" charset="0"/>
              <a:buNone/>
              <a:defRPr sz="20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dirty="0">
                <a:latin typeface="Ford Antenna Medium" panose="02000505000000020004" pitchFamily="50" charset="0"/>
              </a:rPr>
              <a:t>Identifying your customer’s problem</a:t>
            </a:r>
          </a:p>
          <a:p>
            <a:pPr marL="457200" indent="-457200">
              <a:buFont typeface="+mj-lt"/>
              <a:buAutoNum type="arabicPeriod"/>
            </a:pPr>
            <a:r>
              <a:rPr lang="en-US" dirty="0">
                <a:latin typeface="Ford Antenna Medium" panose="02000505000000020004" pitchFamily="50" charset="0"/>
              </a:rPr>
              <a:t>Analytics Protocol and AI/ML</a:t>
            </a:r>
          </a:p>
          <a:p>
            <a:pPr marL="457200" indent="-457200">
              <a:buFont typeface="+mj-lt"/>
              <a:buAutoNum type="arabicPeriod"/>
            </a:pPr>
            <a:r>
              <a:rPr lang="en-US" dirty="0">
                <a:latin typeface="Ford Antenna Medium" panose="02000505000000020004" pitchFamily="50" charset="0"/>
              </a:rPr>
              <a:t>What is a Model?</a:t>
            </a:r>
          </a:p>
          <a:p>
            <a:pPr marL="457200" indent="-457200">
              <a:buFont typeface="+mj-lt"/>
              <a:buAutoNum type="arabicPeriod"/>
            </a:pPr>
            <a:r>
              <a:rPr lang="en-US" dirty="0">
                <a:latin typeface="Ford Antenna Medium" panose="02000505000000020004" pitchFamily="50" charset="0"/>
              </a:rPr>
              <a:t>When to use what models</a:t>
            </a:r>
          </a:p>
          <a:p>
            <a:pPr marL="457200" indent="-457200">
              <a:buFont typeface="+mj-lt"/>
              <a:buAutoNum type="arabicPeriod"/>
            </a:pPr>
            <a:r>
              <a:rPr lang="en-US" dirty="0">
                <a:latin typeface="Ford Antenna Medium" panose="02000505000000020004" pitchFamily="50" charset="0"/>
              </a:rPr>
              <a:t>How to choose the best model</a:t>
            </a:r>
          </a:p>
          <a:p>
            <a:pPr marL="457200" indent="-457200">
              <a:buFont typeface="+mj-lt"/>
              <a:buAutoNum type="arabicPeriod"/>
            </a:pPr>
            <a:r>
              <a:rPr lang="en-US" dirty="0">
                <a:latin typeface="Ford Antenna Medium" panose="02000505000000020004" pitchFamily="50" charset="0"/>
              </a:rPr>
              <a:t>How to explain a model to your customers</a:t>
            </a:r>
          </a:p>
        </p:txBody>
      </p:sp>
      <p:sp>
        <p:nvSpPr>
          <p:cNvPr id="6" name="Rounded Rectangle 5"/>
          <p:cNvSpPr/>
          <p:nvPr/>
        </p:nvSpPr>
        <p:spPr>
          <a:xfrm>
            <a:off x="381000" y="1047750"/>
            <a:ext cx="8305800" cy="320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95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Santa Claus and the Easter Bunny</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762000" y="897695"/>
            <a:ext cx="2743200" cy="3629464"/>
          </a:xfrm>
          <a:prstGeom prst="rect">
            <a:avLst/>
          </a:prstGeom>
        </p:spPr>
      </p:pic>
      <p:pic>
        <p:nvPicPr>
          <p:cNvPr id="5" name="Picture 4"/>
          <p:cNvPicPr>
            <a:picLocks noChangeAspect="1"/>
          </p:cNvPicPr>
          <p:nvPr/>
        </p:nvPicPr>
        <p:blipFill>
          <a:blip r:embed="rId4"/>
          <a:stretch>
            <a:fillRect/>
          </a:stretch>
        </p:blipFill>
        <p:spPr>
          <a:xfrm>
            <a:off x="4495800" y="943581"/>
            <a:ext cx="3124200" cy="3281123"/>
          </a:xfrm>
          <a:prstGeom prst="rect">
            <a:avLst/>
          </a:prstGeom>
        </p:spPr>
      </p:pic>
    </p:spTree>
    <p:extLst>
      <p:ext uri="{BB962C8B-B14F-4D97-AF65-F5344CB8AC3E}">
        <p14:creationId xmlns:p14="http://schemas.microsoft.com/office/powerpoint/2010/main" val="2500294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5140" b="10114"/>
          <a:stretch/>
        </p:blipFill>
        <p:spPr>
          <a:xfrm>
            <a:off x="350109" y="819150"/>
            <a:ext cx="8336691" cy="3505200"/>
          </a:xfrm>
          <a:prstGeom prst="rect">
            <a:avLst/>
          </a:prstGeom>
        </p:spPr>
      </p:pic>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Impact of </a:t>
            </a:r>
            <a:r>
              <a:rPr lang="en-US" sz="2800" dirty="0" err="1">
                <a:latin typeface="+mj-lt"/>
                <a:ea typeface="ヒラギノ角ゴ Pro W3" charset="0"/>
              </a:rPr>
              <a:t>DataRobot</a:t>
            </a:r>
            <a:endParaRPr lang="en-US" sz="2800" dirty="0">
              <a:latin typeface="+mj-lt"/>
              <a:ea typeface="ヒラギノ角ゴ Pro W3" charset="0"/>
            </a:endParaRPr>
          </a:p>
        </p:txBody>
      </p:sp>
    </p:spTree>
    <p:extLst>
      <p:ext uri="{BB962C8B-B14F-4D97-AF65-F5344CB8AC3E}">
        <p14:creationId xmlns:p14="http://schemas.microsoft.com/office/powerpoint/2010/main" val="408978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Steps to decide if this is an AI/ML problem?</a:t>
            </a:r>
          </a:p>
        </p:txBody>
      </p:sp>
      <p:sp>
        <p:nvSpPr>
          <p:cNvPr id="3" name="Rectangle 2"/>
          <p:cNvSpPr/>
          <p:nvPr/>
        </p:nvSpPr>
        <p:spPr>
          <a:xfrm>
            <a:off x="1132298" y="1494550"/>
            <a:ext cx="914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atin typeface="Ford Antenna Bold"/>
              </a:rPr>
              <a:t>Define the Problem</a:t>
            </a:r>
          </a:p>
        </p:txBody>
      </p:sp>
      <p:sp>
        <p:nvSpPr>
          <p:cNvPr id="4" name="Rectangle 3"/>
          <p:cNvSpPr/>
          <p:nvPr/>
        </p:nvSpPr>
        <p:spPr>
          <a:xfrm rot="2680852">
            <a:off x="2549732" y="1424297"/>
            <a:ext cx="898931" cy="933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13839" y="1688345"/>
            <a:ext cx="1105395" cy="646331"/>
          </a:xfrm>
          <a:prstGeom prst="rect">
            <a:avLst/>
          </a:prstGeom>
          <a:noFill/>
        </p:spPr>
        <p:txBody>
          <a:bodyPr wrap="square" rtlCol="0">
            <a:spAutoFit/>
          </a:bodyPr>
          <a:lstStyle/>
          <a:p>
            <a:r>
              <a:rPr lang="en-US" b="0" dirty="0">
                <a:solidFill>
                  <a:schemeClr val="bg1"/>
                </a:solidFill>
                <a:latin typeface="Ford Antenna Bold"/>
              </a:rPr>
              <a:t>Is the problem simple?</a:t>
            </a:r>
          </a:p>
        </p:txBody>
      </p:sp>
      <p:sp>
        <p:nvSpPr>
          <p:cNvPr id="6" name="Oval 5"/>
          <p:cNvSpPr/>
          <p:nvPr/>
        </p:nvSpPr>
        <p:spPr>
          <a:xfrm>
            <a:off x="2745654" y="2801069"/>
            <a:ext cx="478971" cy="478971"/>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Ford Antenna Medium"/>
                <a:cs typeface="Ford Antenna Medium"/>
              </a:rPr>
              <a:t>Y</a:t>
            </a:r>
          </a:p>
        </p:txBody>
      </p:sp>
      <p:sp>
        <p:nvSpPr>
          <p:cNvPr id="7" name="Oval 6"/>
          <p:cNvSpPr/>
          <p:nvPr/>
        </p:nvSpPr>
        <p:spPr>
          <a:xfrm>
            <a:off x="3968746" y="1595343"/>
            <a:ext cx="478971" cy="478971"/>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Ford Antenna Medium"/>
                <a:cs typeface="Ford Antenna Medium"/>
              </a:rPr>
              <a:t>N</a:t>
            </a:r>
          </a:p>
        </p:txBody>
      </p:sp>
      <p:sp>
        <p:nvSpPr>
          <p:cNvPr id="9" name="Rectangle 8"/>
          <p:cNvSpPr/>
          <p:nvPr/>
        </p:nvSpPr>
        <p:spPr>
          <a:xfrm rot="2680852">
            <a:off x="4949662" y="1381355"/>
            <a:ext cx="898931" cy="933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99754" y="1544419"/>
            <a:ext cx="1083378" cy="646331"/>
          </a:xfrm>
          <a:prstGeom prst="rect">
            <a:avLst/>
          </a:prstGeom>
          <a:noFill/>
        </p:spPr>
        <p:txBody>
          <a:bodyPr wrap="square" rtlCol="0">
            <a:spAutoFit/>
          </a:bodyPr>
          <a:lstStyle/>
          <a:p>
            <a:r>
              <a:rPr lang="en-US" b="0" dirty="0">
                <a:solidFill>
                  <a:schemeClr val="bg1"/>
                </a:solidFill>
                <a:latin typeface="Ford Antenna Bold"/>
              </a:rPr>
              <a:t>Need patterns or predictions?</a:t>
            </a:r>
          </a:p>
        </p:txBody>
      </p:sp>
      <p:sp>
        <p:nvSpPr>
          <p:cNvPr id="13" name="Oval 12"/>
          <p:cNvSpPr/>
          <p:nvPr/>
        </p:nvSpPr>
        <p:spPr>
          <a:xfrm>
            <a:off x="6340210" y="1595343"/>
            <a:ext cx="478971" cy="478971"/>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Ford Antenna Medium"/>
                <a:cs typeface="Ford Antenna Medium"/>
              </a:rPr>
              <a:t>Y</a:t>
            </a:r>
          </a:p>
        </p:txBody>
      </p:sp>
      <p:sp>
        <p:nvSpPr>
          <p:cNvPr id="16" name="Oval 15"/>
          <p:cNvSpPr/>
          <p:nvPr/>
        </p:nvSpPr>
        <p:spPr>
          <a:xfrm>
            <a:off x="5149127" y="2766374"/>
            <a:ext cx="478971" cy="478971"/>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Ford Antenna Medium"/>
                <a:cs typeface="Ford Antenna Medium"/>
              </a:rPr>
              <a:t>N</a:t>
            </a:r>
          </a:p>
        </p:txBody>
      </p:sp>
      <p:cxnSp>
        <p:nvCxnSpPr>
          <p:cNvPr id="17" name="Straight Arrow Connector 16"/>
          <p:cNvCxnSpPr>
            <a:stCxn id="3" idx="3"/>
          </p:cNvCxnSpPr>
          <p:nvPr/>
        </p:nvCxnSpPr>
        <p:spPr>
          <a:xfrm>
            <a:off x="2046698" y="1913650"/>
            <a:ext cx="3218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46898" y="1869960"/>
            <a:ext cx="3218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447717" y="1865791"/>
            <a:ext cx="3218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046828" y="1831786"/>
            <a:ext cx="3218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993988" y="2538763"/>
            <a:ext cx="0" cy="284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391900" y="2499326"/>
            <a:ext cx="0" cy="284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97275" y="3280040"/>
            <a:ext cx="0" cy="284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91900" y="3245345"/>
            <a:ext cx="0" cy="284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427698" y="3525334"/>
            <a:ext cx="3657600" cy="495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atin typeface="Ford Antenna Bold"/>
              </a:rPr>
              <a:t>Not AI/ML Problem</a:t>
            </a:r>
          </a:p>
        </p:txBody>
      </p:sp>
      <p:sp>
        <p:nvSpPr>
          <p:cNvPr id="33" name="Rectangle 32"/>
          <p:cNvSpPr/>
          <p:nvPr/>
        </p:nvSpPr>
        <p:spPr>
          <a:xfrm>
            <a:off x="7162800" y="1352550"/>
            <a:ext cx="914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atin typeface="Ford Antenna Bold"/>
              </a:rPr>
              <a:t>Possible AI/ML Solution</a:t>
            </a:r>
          </a:p>
        </p:txBody>
      </p:sp>
      <p:cxnSp>
        <p:nvCxnSpPr>
          <p:cNvPr id="34" name="Straight Arrow Connector 33"/>
          <p:cNvCxnSpPr/>
          <p:nvPr/>
        </p:nvCxnSpPr>
        <p:spPr>
          <a:xfrm>
            <a:off x="6819181" y="1810898"/>
            <a:ext cx="3218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42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Is this an AI/ML problem?</a:t>
            </a:r>
          </a:p>
        </p:txBody>
      </p:sp>
      <p:sp>
        <p:nvSpPr>
          <p:cNvPr id="3" name="TextBox 2"/>
          <p:cNvSpPr txBox="1"/>
          <p:nvPr/>
        </p:nvSpPr>
        <p:spPr>
          <a:xfrm>
            <a:off x="609600" y="845731"/>
            <a:ext cx="7848600" cy="3554819"/>
          </a:xfrm>
          <a:prstGeom prst="rect">
            <a:avLst/>
          </a:prstGeom>
          <a:noFill/>
        </p:spPr>
        <p:txBody>
          <a:bodyPr wrap="square" rtlCol="0">
            <a:spAutoFit/>
          </a:bodyPr>
          <a:lstStyle/>
          <a:p>
            <a:pPr marL="228600" indent="-228600">
              <a:buAutoNum type="arabicPeriod"/>
            </a:pPr>
            <a:r>
              <a:rPr lang="en-US" sz="1500" b="0" dirty="0">
                <a:latin typeface="Ford Antenna Regular" panose="02000505000000020004" pitchFamily="50" charset="0"/>
              </a:rPr>
              <a:t>Sales for last quarter were down 12%.  There is a theory that the trade war with China and subsequent tariffs were the cause.  The business asked for a Machine Learning model to understand the historical correlation between tariffs and sales.</a:t>
            </a:r>
          </a:p>
          <a:p>
            <a:pPr marL="228600" indent="-228600">
              <a:buAutoNum type="arabicPeriod"/>
            </a:pPr>
            <a:endParaRPr lang="en-US" sz="1500" b="0" dirty="0">
              <a:latin typeface="Ford Antenna Regular" panose="02000505000000020004" pitchFamily="50" charset="0"/>
            </a:endParaRPr>
          </a:p>
          <a:p>
            <a:pPr marL="228600" indent="-228600">
              <a:buAutoNum type="arabicPeriod"/>
            </a:pPr>
            <a:r>
              <a:rPr lang="en-US" sz="1500" b="0" dirty="0">
                <a:latin typeface="Ford Antenna Regular" panose="02000505000000020004" pitchFamily="50" charset="0"/>
              </a:rPr>
              <a:t>The UK parliament recently approved </a:t>
            </a:r>
            <a:r>
              <a:rPr lang="en-US" sz="1500" b="0" dirty="0" err="1">
                <a:latin typeface="Ford Antenna Regular" panose="02000505000000020004" pitchFamily="50" charset="0"/>
              </a:rPr>
              <a:t>Brexit</a:t>
            </a:r>
            <a:r>
              <a:rPr lang="en-US" sz="1500" b="0" dirty="0">
                <a:latin typeface="Ford Antenna Regular" panose="02000505000000020004" pitchFamily="50" charset="0"/>
              </a:rPr>
              <a:t>.  The UK economic indicators have declined slightly over the past two years.  The uncertainty caused by this event has caused sales in the UK to decline by 15%.  The business asked for a Machine Learning model to understand if sales have reached the bottom or if they will continue to decline further due to a possible recession.</a:t>
            </a:r>
          </a:p>
          <a:p>
            <a:pPr marL="228600" indent="-228600">
              <a:buAutoNum type="arabicPeriod"/>
            </a:pPr>
            <a:endParaRPr lang="en-US" sz="1500" b="0" dirty="0">
              <a:latin typeface="Ford Antenna Regular" panose="02000505000000020004" pitchFamily="50" charset="0"/>
            </a:endParaRPr>
          </a:p>
          <a:p>
            <a:pPr marL="228600" indent="-228600">
              <a:buAutoNum type="arabicPeriod"/>
            </a:pPr>
            <a:r>
              <a:rPr lang="en-US" sz="1500" b="0" dirty="0">
                <a:latin typeface="Ford Antenna Regular" panose="02000505000000020004" pitchFamily="50" charset="0"/>
              </a:rPr>
              <a:t>The upcoming American election contains candidates threatening to raise taxes significantly.  There is concern that this would impact auto sales.  The business asked for a Machine Learning model to understand the relationship between taxes and auto sales.</a:t>
            </a:r>
          </a:p>
        </p:txBody>
      </p:sp>
      <p:sp>
        <p:nvSpPr>
          <p:cNvPr id="4" name="Rounded Rectangle 3"/>
          <p:cNvSpPr/>
          <p:nvPr/>
        </p:nvSpPr>
        <p:spPr>
          <a:xfrm>
            <a:off x="228600" y="742950"/>
            <a:ext cx="868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1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 y="590550"/>
            <a:ext cx="8305800" cy="2862322"/>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latin typeface="Ford Antenna Medium" panose="02000505000000020004" pitchFamily="50" charset="0"/>
              </a:rPr>
              <a:t>What is the business problem being solved?</a:t>
            </a:r>
          </a:p>
          <a:p>
            <a:pPr marL="285750" indent="-285750">
              <a:buFont typeface="Arial" panose="020B0604020202020204" pitchFamily="34" charset="0"/>
              <a:buChar char="•"/>
            </a:pPr>
            <a:r>
              <a:rPr lang="en-US" sz="2000" dirty="0">
                <a:latin typeface="Ford Antenna Medium" panose="02000505000000020004" pitchFamily="50" charset="0"/>
              </a:rPr>
              <a:t>What is the purpose of a possible model?</a:t>
            </a:r>
          </a:p>
          <a:p>
            <a:pPr marL="285750" indent="-285750">
              <a:buFont typeface="Arial" panose="020B0604020202020204" pitchFamily="34" charset="0"/>
              <a:buChar char="•"/>
            </a:pPr>
            <a:r>
              <a:rPr lang="en-US" sz="2000" dirty="0">
                <a:latin typeface="Ford Antenna Medium" panose="02000505000000020004" pitchFamily="50" charset="0"/>
              </a:rPr>
              <a:t>What business questions would the model help answer?</a:t>
            </a:r>
          </a:p>
          <a:p>
            <a:pPr marL="285750" indent="-285750">
              <a:buFont typeface="Arial" panose="020B0604020202020204" pitchFamily="34" charset="0"/>
              <a:buChar char="•"/>
            </a:pPr>
            <a:r>
              <a:rPr lang="en-US" sz="2000" dirty="0">
                <a:latin typeface="Ford Antenna Medium" panose="02000505000000020004" pitchFamily="50" charset="0"/>
              </a:rPr>
              <a:t>Can you answer the questions without an AI/ML model?</a:t>
            </a:r>
          </a:p>
          <a:p>
            <a:pPr marL="285750" indent="-285750">
              <a:buFont typeface="Arial" panose="020B0604020202020204" pitchFamily="34" charset="0"/>
              <a:buChar char="•"/>
            </a:pPr>
            <a:r>
              <a:rPr lang="en-US" sz="2000" dirty="0">
                <a:latin typeface="Ford Antenna Medium" panose="02000505000000020004" pitchFamily="50" charset="0"/>
              </a:rPr>
              <a:t>What actions should be taken based on the answers?</a:t>
            </a:r>
          </a:p>
          <a:p>
            <a:pPr marL="285750" indent="-285750">
              <a:buFont typeface="Arial" panose="020B0604020202020204" pitchFamily="34" charset="0"/>
              <a:buChar char="•"/>
            </a:pPr>
            <a:r>
              <a:rPr lang="en-US" sz="2000" dirty="0">
                <a:latin typeface="Ford Antenna Medium" panose="02000505000000020004" pitchFamily="50" charset="0"/>
              </a:rPr>
              <a:t>Who will use the model?</a:t>
            </a:r>
          </a:p>
          <a:p>
            <a:pPr marL="285750" indent="-285750">
              <a:buFont typeface="Arial" panose="020B0604020202020204" pitchFamily="34" charset="0"/>
              <a:buChar char="•"/>
            </a:pPr>
            <a:r>
              <a:rPr lang="en-US" sz="2000" dirty="0">
                <a:latin typeface="Ford Antenna Medium" panose="02000505000000020004" pitchFamily="50" charset="0"/>
              </a:rPr>
              <a:t>For what purposes will they use the model?</a:t>
            </a:r>
          </a:p>
          <a:p>
            <a:endParaRPr lang="en-US" sz="2000" dirty="0">
              <a:latin typeface="Ford Antenna Medium" panose="02000505000000020004" pitchFamily="50" charset="0"/>
            </a:endParaRPr>
          </a:p>
        </p:txBody>
      </p:sp>
      <p:sp>
        <p:nvSpPr>
          <p:cNvPr id="3"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Great questions to ask</a:t>
            </a:r>
          </a:p>
        </p:txBody>
      </p:sp>
      <p:sp>
        <p:nvSpPr>
          <p:cNvPr id="4" name="Rounded Rectangle 3"/>
          <p:cNvSpPr/>
          <p:nvPr/>
        </p:nvSpPr>
        <p:spPr>
          <a:xfrm>
            <a:off x="304800" y="756105"/>
            <a:ext cx="8382000" cy="24033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609600" y="3409950"/>
            <a:ext cx="2743200" cy="1143000"/>
          </a:xfrm>
          <a:prstGeom prst="rect">
            <a:avLst/>
          </a:prstGeom>
        </p:spPr>
      </p:pic>
      <p:sp>
        <p:nvSpPr>
          <p:cNvPr id="7" name="TextBox 6"/>
          <p:cNvSpPr txBox="1"/>
          <p:nvPr/>
        </p:nvSpPr>
        <p:spPr>
          <a:xfrm>
            <a:off x="4038600" y="3568829"/>
            <a:ext cx="3733800" cy="707886"/>
          </a:xfrm>
          <a:prstGeom prst="rect">
            <a:avLst/>
          </a:prstGeom>
          <a:noFill/>
        </p:spPr>
        <p:txBody>
          <a:bodyPr wrap="square" rtlCol="0">
            <a:spAutoFit/>
          </a:bodyPr>
          <a:lstStyle/>
          <a:p>
            <a:r>
              <a:rPr lang="en-US" sz="2000" dirty="0">
                <a:solidFill>
                  <a:schemeClr val="accent5">
                    <a:lumMod val="75000"/>
                  </a:schemeClr>
                </a:solidFill>
                <a:latin typeface="Ford Antenna Medium" panose="02000505000000020004" pitchFamily="50" charset="0"/>
              </a:rPr>
              <a:t>Not every problem requires an AI/ML solution</a:t>
            </a:r>
          </a:p>
        </p:txBody>
      </p:sp>
    </p:spTree>
    <p:extLst>
      <p:ext uri="{BB962C8B-B14F-4D97-AF65-F5344CB8AC3E}">
        <p14:creationId xmlns:p14="http://schemas.microsoft.com/office/powerpoint/2010/main" val="131869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457200" y="120650"/>
            <a:ext cx="8229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r>
              <a:rPr lang="en-US" sz="2800" dirty="0">
                <a:latin typeface="+mj-lt"/>
                <a:ea typeface="ヒラギノ角ゴ Pro W3" charset="0"/>
              </a:rPr>
              <a:t>2.  How does the Analytics Protocol help?</a:t>
            </a:r>
          </a:p>
        </p:txBody>
      </p:sp>
      <p:pic>
        <p:nvPicPr>
          <p:cNvPr id="3" name="Picture 2"/>
          <p:cNvPicPr>
            <a:picLocks noChangeAspect="1"/>
          </p:cNvPicPr>
          <p:nvPr/>
        </p:nvPicPr>
        <p:blipFill>
          <a:blip r:embed="rId2"/>
          <a:stretch>
            <a:fillRect/>
          </a:stretch>
        </p:blipFill>
        <p:spPr>
          <a:xfrm>
            <a:off x="599767" y="1428750"/>
            <a:ext cx="7944465" cy="2432379"/>
          </a:xfrm>
          <a:prstGeom prst="rect">
            <a:avLst/>
          </a:prstGeom>
        </p:spPr>
      </p:pic>
    </p:spTree>
    <p:extLst>
      <p:ext uri="{BB962C8B-B14F-4D97-AF65-F5344CB8AC3E}">
        <p14:creationId xmlns:p14="http://schemas.microsoft.com/office/powerpoint/2010/main" val="723452791"/>
      </p:ext>
    </p:extLst>
  </p:cSld>
  <p:clrMapOvr>
    <a:masterClrMapping/>
  </p:clrMapOvr>
</p:sld>
</file>

<file path=ppt/theme/theme1.xml><?xml version="1.0" encoding="utf-8"?>
<a:theme xmlns:a="http://schemas.openxmlformats.org/drawingml/2006/main" name="16_9 GDIA Presentation Template">
  <a:themeElements>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tabLst>
            <a:tab pos="3024188" algn="r"/>
            <a:tab pos="3833813" algn="r"/>
          </a:tabLst>
          <a:defRPr sz="1400" dirty="0" smtClean="0"/>
        </a:defPPr>
      </a:lstStyle>
    </a:txDef>
  </a:objectDefaults>
  <a:extraClrSchemeLst>
    <a:extraClrScheme>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7375E"/>
        </a:solidFill>
        <a:ln w="25400" cap="flat" cmpd="sng" algn="ctr">
          <a:no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1" i="0" u="none" strike="noStrike" kern="0" cap="none" spc="0" normalizeH="0" baseline="0" noProof="0" dirty="0" smtClean="0">
            <a:ln>
              <a:noFill/>
            </a:ln>
            <a:solidFill>
              <a:prstClr val="white"/>
            </a:solidFill>
            <a:effectLst/>
            <a:uLnTx/>
            <a:uFillTx/>
            <a:latin typeface="Century Gothic" panose="020B0502020202020204" pitchFamily="34" charset="0"/>
          </a:defRPr>
        </a:defPPr>
      </a:lst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b="1" dirty="0" smtClean="0">
            <a:solidFill>
              <a:srgbClr val="000000"/>
            </a:solidFill>
            <a:latin typeface="Century Gothic" panose="020B0502020202020204" pitchFamily="34" charset="0"/>
            <a:cs typeface="Ford Antenna Regular"/>
          </a:defRPr>
        </a:defPPr>
      </a:lstStyle>
    </a:txDef>
  </a:objectDefaults>
  <a:extraClrSchemeLst/>
  <a:extLst>
    <a:ext uri="{05A4C25C-085E-4340-85A3-A5531E510DB2}">
      <thm15:themeFamily xmlns:thm15="http://schemas.microsoft.com/office/thememl/2012/main" name="GDIA Presentation Template FINAL" id="{3F68C5CF-1353-4A33-BC1B-11180DDE53BA}" vid="{FF33117F-7F5D-44A5-B32B-620DE82701ED}"/>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9_Default Design">
  <a:themeElements>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tabLst>
            <a:tab pos="3024188" algn="r"/>
            <a:tab pos="3833813" algn="r"/>
          </a:tabLst>
          <a:defRPr sz="1400" dirty="0" smtClean="0"/>
        </a:defPPr>
      </a:lstStyle>
    </a:txDef>
  </a:objectDefaults>
  <a:extraClrSchemeLst>
    <a:extraClrScheme>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8_Default Design">
  <a:themeElements>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tabLst>
            <a:tab pos="3024188" algn="r"/>
            <a:tab pos="3833813" algn="r"/>
          </a:tabLst>
          <a:defRPr sz="1400" dirty="0" smtClean="0"/>
        </a:defPPr>
      </a:lstStyle>
    </a:txDef>
  </a:objectDefaults>
  <a:extraClrSchemeLst>
    <a:extraClrScheme>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7_Default Design">
  <a:themeElements>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tabLst>
            <a:tab pos="3024188" algn="r"/>
            <a:tab pos="3833813" algn="r"/>
          </a:tabLst>
          <a:defRPr sz="1400" dirty="0" smtClean="0"/>
        </a:defPPr>
      </a:lstStyle>
    </a:txDef>
  </a:objectDefaults>
  <a:extraClrSchemeLst>
    <a:extraClrScheme>
      <a:clrScheme name="1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4FAEA3B7B9F344A8B65B2324B2F0B9" ma:contentTypeVersion="1" ma:contentTypeDescription="Create a new document." ma:contentTypeScope="" ma:versionID="3e06cf6ac4d152b27d4e2f919aeaf542">
  <xsd:schema xmlns:xsd="http://www.w3.org/2001/XMLSchema" xmlns:xs="http://www.w3.org/2001/XMLSchema" xmlns:p="http://schemas.microsoft.com/office/2006/metadata/properties" xmlns:ns2="http://schemas.microsoft.com/sharepoint/v4" targetNamespace="http://schemas.microsoft.com/office/2006/metadata/properties" ma:root="true" ma:fieldsID="c79c8594d4fa4c9fd200c91a62336472"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B7232C53-C84F-4AC5-9AC1-991BB3E86371}">
  <ds:schemaRefs>
    <ds:schemaRef ds:uri="http://schemas.microsoft.com/sharepoint/v3/contenttype/forms"/>
  </ds:schemaRefs>
</ds:datastoreItem>
</file>

<file path=customXml/itemProps2.xml><?xml version="1.0" encoding="utf-8"?>
<ds:datastoreItem xmlns:ds="http://schemas.openxmlformats.org/officeDocument/2006/customXml" ds:itemID="{3BD66AA3-6645-466C-8863-B467372156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F58066-8B43-4EFB-B21E-022868FBB1EB}">
  <ds:schemaRefs>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GDIA 16_9 Presentation Template FINAL</Template>
  <TotalTime>0</TotalTime>
  <Words>2381</Words>
  <Application>Microsoft Office PowerPoint</Application>
  <PresentationFormat>On-screen Show (16:9)</PresentationFormat>
  <Paragraphs>335</Paragraphs>
  <Slides>56</Slides>
  <Notes>1</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56</vt:i4>
      </vt:variant>
    </vt:vector>
  </HeadingPairs>
  <TitlesOfParts>
    <vt:vector size="77" baseType="lpstr">
      <vt:lpstr>Antenna Regular</vt:lpstr>
      <vt:lpstr>Arial</vt:lpstr>
      <vt:lpstr>Calibri</vt:lpstr>
      <vt:lpstr>Century Gothic</vt:lpstr>
      <vt:lpstr>Ford Antenna Bold</vt:lpstr>
      <vt:lpstr>Ford Antenna Cond Medium</vt:lpstr>
      <vt:lpstr>Ford Antenna Light</vt:lpstr>
      <vt:lpstr>Ford Antenna Medium</vt:lpstr>
      <vt:lpstr>Ford Antenna Regular</vt:lpstr>
      <vt:lpstr>Helvetica Light</vt:lpstr>
      <vt:lpstr>Helvetica Neue</vt:lpstr>
      <vt:lpstr>16_9 GDIA Presentation Template</vt:lpstr>
      <vt:lpstr>1_Custom Design</vt:lpstr>
      <vt:lpstr>19_Default Design</vt:lpstr>
      <vt:lpstr>18_Default Design</vt:lpstr>
      <vt:lpstr>4_Custom Design</vt:lpstr>
      <vt:lpstr>3_Custom Design</vt:lpstr>
      <vt:lpstr>17_Default Design</vt:lpstr>
      <vt:lpstr>Custom Design</vt:lpstr>
      <vt:lpstr>2_Custom Design</vt:lpstr>
      <vt:lpstr>GDIA PPT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2017-02-02T21:29:07Z</dcterms:created>
  <dcterms:modified xsi:type="dcterms:W3CDTF">2020-01-05T16:01:42Z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0x010100694FAEA3B7B9F344A8B65B2324B2F0B9</vt:lpwstr>
  </property>
  <property fmtid="{D5CDD505-2E9C-101B-9397-08002B2CF9AE}" pid="3" name="_NewReviewCycle">
    <vt:lpwstr/>
  </property>
</Properties>
</file>